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9" Type="http://schemas.openxmlformats.org/officeDocument/2006/relationships/slide" Target="slides/slide4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slide" Target="slides/slide47.xml"/><Relationship Id="rId50" Type="http://schemas.openxmlformats.org/officeDocument/2006/relationships/slide" Target="slides/slide46.xml"/><Relationship Id="rId53" Type="http://schemas.openxmlformats.org/officeDocument/2006/relationships/slide" Target="slides/slide49.xml"/><Relationship Id="rId52" Type="http://schemas.openxmlformats.org/officeDocument/2006/relationships/slide" Target="slides/slide48.xml"/><Relationship Id="rId11" Type="http://schemas.openxmlformats.org/officeDocument/2006/relationships/slide" Target="slides/slide7.xml"/><Relationship Id="rId55" Type="http://schemas.openxmlformats.org/officeDocument/2006/relationships/slide" Target="slides/slide51.xml"/><Relationship Id="rId10" Type="http://schemas.openxmlformats.org/officeDocument/2006/relationships/slide" Target="slides/slide6.xml"/><Relationship Id="rId54" Type="http://schemas.openxmlformats.org/officeDocument/2006/relationships/slide" Target="slides/slide50.xml"/><Relationship Id="rId13" Type="http://schemas.openxmlformats.org/officeDocument/2006/relationships/slide" Target="slides/slide9.xml"/><Relationship Id="rId57" Type="http://schemas.openxmlformats.org/officeDocument/2006/relationships/slide" Target="slides/slide53.xml"/><Relationship Id="rId12" Type="http://schemas.openxmlformats.org/officeDocument/2006/relationships/slide" Target="slides/slide8.xml"/><Relationship Id="rId56" Type="http://schemas.openxmlformats.org/officeDocument/2006/relationships/slide" Target="slides/slide52.xml"/><Relationship Id="rId15" Type="http://schemas.openxmlformats.org/officeDocument/2006/relationships/slide" Target="slides/slide11.xml"/><Relationship Id="rId59" Type="http://schemas.openxmlformats.org/officeDocument/2006/relationships/slide" Target="slides/slide55.xml"/><Relationship Id="rId14" Type="http://schemas.openxmlformats.org/officeDocument/2006/relationships/slide" Target="slides/slide10.xml"/><Relationship Id="rId58" Type="http://schemas.openxmlformats.org/officeDocument/2006/relationships/slide" Target="slides/slide5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Shape 2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Shape 2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Shape 2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Shape 2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Shape 2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Shape 2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Shape 2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Shape 2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Shape 2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Shape 2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Shape 2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Shape 3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Shape 3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Shape 3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Shape 3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Shape 3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Shape 3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6" name="Shape 3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Shape 3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0" name="Shape 3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7" name="Shape 3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3" name="Shape 3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0" name="Shape 3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hape 38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" name="Shape 3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3" name="Shape 3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0" name="Shape 4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Shape 4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flipH="1" rot="10800000">
            <a:off x="0" y="3979800"/>
            <a:ext cx="9144000" cy="2878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0" y="3190900"/>
            <a:ext cx="4617373" cy="790108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 rot="10800000">
            <a:off x="0" y="3980459"/>
            <a:ext cx="4617373" cy="759613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685800" y="2329190"/>
            <a:ext cx="7772400" cy="165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 algn="ctr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b="0" i="0" sz="4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 algn="ctr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b="0" i="0" sz="4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 algn="ctr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b="0" i="0" sz="4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 algn="ctr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b="0" i="0" sz="4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 algn="ctr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b="0" i="0" sz="4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 algn="ctr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b="0" i="0" sz="4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 algn="ctr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b="0" i="0" sz="4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 algn="ctr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b="0" i="0" sz="4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 algn="ctr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b="0" i="0" sz="4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685800" y="4124476"/>
            <a:ext cx="7772400" cy="88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ctr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b="0" i="1" sz="24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 algn="ctr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b="0" i="1" sz="24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 algn="ctr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b="0" i="1" sz="24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 algn="ctr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b="0" i="1" sz="24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 algn="ctr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b="0" i="1" sz="24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 algn="ctr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b="0" i="1" sz="24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 algn="ctr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b="0" i="1" sz="24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 algn="ctr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b="0" i="1" sz="24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 algn="ctr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b="0" i="1" sz="24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 flipH="1" rot="10800000">
            <a:off x="0" y="1551000"/>
            <a:ext cx="9144000" cy="530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/>
          <p:nvPr/>
        </p:nvSpPr>
        <p:spPr>
          <a:xfrm flipH="1">
            <a:off x="4526627" y="761799"/>
            <a:ext cx="4617373" cy="790108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/>
          <p:nvPr/>
        </p:nvSpPr>
        <p:spPr>
          <a:xfrm rot="10800000">
            <a:off x="4526627" y="1551358"/>
            <a:ext cx="4617373" cy="759613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rtl="0" algn="l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 algn="l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 algn="l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 algn="l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 algn="l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 algn="l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 algn="l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 algn="l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 algn="l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 flipH="1" rot="10800000">
            <a:off x="0" y="1551000"/>
            <a:ext cx="9144000" cy="530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/>
          <p:nvPr/>
        </p:nvSpPr>
        <p:spPr>
          <a:xfrm rot="10800000">
            <a:off x="4526627" y="1551358"/>
            <a:ext cx="4617373" cy="759613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rtl="0" algn="l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 algn="l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 algn="l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 algn="l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 algn="l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 algn="l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 algn="l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 algn="l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 algn="l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25" name="Shape 25"/>
          <p:cNvSpPr/>
          <p:nvPr/>
        </p:nvSpPr>
        <p:spPr>
          <a:xfrm flipH="1">
            <a:off x="4526627" y="761799"/>
            <a:ext cx="4617373" cy="790108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692274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 flipH="1" rot="10800000">
            <a:off x="0" y="1551000"/>
            <a:ext cx="9144000" cy="530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/>
          <p:nvPr/>
        </p:nvSpPr>
        <p:spPr>
          <a:xfrm flipH="1">
            <a:off x="4526627" y="761799"/>
            <a:ext cx="4617373" cy="790108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rtl="0" algn="l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 algn="l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 algn="l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 algn="l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 algn="l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 algn="l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 algn="l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 algn="l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 algn="l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31" name="Shape 31"/>
          <p:cNvSpPr/>
          <p:nvPr/>
        </p:nvSpPr>
        <p:spPr>
          <a:xfrm rot="10800000">
            <a:off x="4526627" y="1551358"/>
            <a:ext cx="4617373" cy="759613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 flipH="1" rot="10800000">
            <a:off x="0" y="5883599"/>
            <a:ext cx="9144000" cy="97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/>
        </p:nvSpPr>
        <p:spPr>
          <a:xfrm flipH="1">
            <a:off x="4526627" y="5094446"/>
            <a:ext cx="4617373" cy="790108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/>
          <p:nvPr/>
        </p:nvSpPr>
        <p:spPr>
          <a:xfrm rot="10800000">
            <a:off x="4526627" y="5884005"/>
            <a:ext cx="4617373" cy="759613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457200" y="5895636"/>
            <a:ext cx="8229600" cy="67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  <a:defRPr i="1" sz="2400">
                <a:solidFill>
                  <a:schemeClr val="dk2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i="1" sz="2400">
                <a:solidFill>
                  <a:schemeClr val="dk2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i="1" sz="2400">
                <a:solidFill>
                  <a:schemeClr val="dk2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  <a:defRPr i="1" sz="2400">
                <a:solidFill>
                  <a:schemeClr val="dk2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i="1" sz="2400">
                <a:solidFill>
                  <a:schemeClr val="dk2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i="1" sz="2400">
                <a:solidFill>
                  <a:schemeClr val="dk2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  <a:defRPr i="1" sz="2400">
                <a:solidFill>
                  <a:schemeClr val="dk2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i="1" sz="2400">
                <a:solidFill>
                  <a:schemeClr val="dk2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i="1" sz="24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6676" y="101675"/>
            <a:ext cx="9134131" cy="6739723"/>
          </a:xfrm>
          <a:custGeom>
            <a:pathLst>
              <a:path extrusionOk="0" h="6739723" w="9157023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rtl="0" algn="l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b="0" i="0" sz="4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 algn="l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b="0" i="0" sz="4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 algn="l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b="0" i="0" sz="4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 algn="l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b="0" i="0" sz="4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 algn="l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b="0" i="0" sz="4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 algn="l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b="0" i="0" sz="4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 algn="l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b="0" i="0" sz="4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 algn="l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b="0" i="0" sz="4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 algn="l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b="0" i="0" sz="4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l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3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 algn="l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b="0" i="0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 algn="l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b="0" i="0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 algn="l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 algn="l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 algn="l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 algn="l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youtube.com/watch?v=pDK2p1QbPKQ" TargetMode="External"/><Relationship Id="rId4" Type="http://schemas.openxmlformats.org/officeDocument/2006/relationships/image" Target="../media/image1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://www.youtube.com/watch?v=DniKM5SKe6c" TargetMode="External"/><Relationship Id="rId4" Type="http://schemas.openxmlformats.org/officeDocument/2006/relationships/image" Target="../media/image3.jp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5.jp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6.gif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9.png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Relationship Id="rId3" Type="http://schemas.openxmlformats.org/officeDocument/2006/relationships/image" Target="../media/image12.jpg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Relationship Id="rId3" Type="http://schemas.openxmlformats.org/officeDocument/2006/relationships/image" Target="../media/image8.gif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Relationship Id="rId3" Type="http://schemas.openxmlformats.org/officeDocument/2006/relationships/image" Target="../media/image7.jpg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Relationship Id="rId3" Type="http://schemas.openxmlformats.org/officeDocument/2006/relationships/image" Target="../media/image18.jpg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Relationship Id="rId3" Type="http://schemas.openxmlformats.org/officeDocument/2006/relationships/image" Target="../media/image11.jpg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Relationship Id="rId3" Type="http://schemas.openxmlformats.org/officeDocument/2006/relationships/image" Target="../media/image10.jpg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Relationship Id="rId3" Type="http://schemas.openxmlformats.org/officeDocument/2006/relationships/image" Target="../media/image16.jpg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Relationship Id="rId3" Type="http://schemas.openxmlformats.org/officeDocument/2006/relationships/hyperlink" Target="https://www.youtube.com/watch?v=GPgTNCV0kTA" TargetMode="Externa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Relationship Id="rId3" Type="http://schemas.openxmlformats.org/officeDocument/2006/relationships/image" Target="../media/image17.jpg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Relationship Id="rId3" Type="http://schemas.openxmlformats.org/officeDocument/2006/relationships/image" Target="../media/image14.jpg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Relationship Id="rId3" Type="http://schemas.openxmlformats.org/officeDocument/2006/relationships/hyperlink" Target="http://www.youtube.com/watch?v=BzxS-3vO6Gw" TargetMode="External"/><Relationship Id="rId4" Type="http://schemas.openxmlformats.org/officeDocument/2006/relationships/image" Target="../media/image13.jpg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Relationship Id="rId3" Type="http://schemas.openxmlformats.org/officeDocument/2006/relationships/hyperlink" Target="http://www.youtube.com/watch?v=jk1t6S737Cs" TargetMode="External"/><Relationship Id="rId4" Type="http://schemas.openxmlformats.org/officeDocument/2006/relationships/image" Target="../media/image1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Density</a:t>
            </a:r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457200" y="1482125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D = ?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M</a:t>
            </a:r>
            <a:r>
              <a:rPr lang="en" sz="2400"/>
              <a:t> = 400 g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V = 4 mL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D = 3000 g/cm3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M = ?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V = 12 cm3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D = 45 g/mL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 = 10 g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V = 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Power Conversion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:) Cool :)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A 40-watt light bulb requires 40 joules each second it is lit. 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This amount of power is equal to lifting your textbook a height of one meter in half a second!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Power Work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1. A woman lifts a 300 newton child a distance of 1.5 meters in 0.75 seconds. What is her power output in lifting the child?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/>
              <a:t>2. </a:t>
            </a: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How much power does it take to lift 30.0 N 10.0 m high in 5.00 s?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/>
              <a:t>3. </a:t>
            </a: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You do 45 J of work in 3.0 seconds. How much power do you use?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Horsing Around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457200" y="1600200"/>
            <a:ext cx="8229600" cy="2240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James Watt (1736-1819) wanted a way to compare his steam engines to the work of a horse.  He concluded that 1 horsepower is equal to approximately 746 watts.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3" name="Shape 1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1750" y="3840300"/>
            <a:ext cx="3529607" cy="2181146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Shape 124"/>
          <p:cNvSpPr txBox="1"/>
          <p:nvPr/>
        </p:nvSpPr>
        <p:spPr>
          <a:xfrm>
            <a:off x="4376800" y="4453850"/>
            <a:ext cx="4315200" cy="132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600">
                <a:solidFill>
                  <a:srgbClr val="FF0000"/>
                </a:solidFill>
              </a:rPr>
              <a:t>= 746 watts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Clarification: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Power and Work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" name="Shape 131">
            <a:hlinkClick r:id="rId3"/>
          </p:cNvPr>
          <p:cNvSpPr/>
          <p:nvPr/>
        </p:nvSpPr>
        <p:spPr>
          <a:xfrm>
            <a:off x="1253475" y="1600200"/>
            <a:ext cx="6592519" cy="4939305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Science Starter: Tuesday</a:t>
            </a:r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1. How much work is done when an 8 N force moves a block 7 meters?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2. How far will 490 J of work raise a block weighing 7 N?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3. How much power does it take to do 500 J of work in 10 seconds?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More work and power</a:t>
            </a:r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71913" y="1600200"/>
            <a:ext cx="90000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1. Eva applies 40 N force to move her bookcase 3 m.  How much work did Eva do?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2. Sheila did 110 J of work to move a chair 2 m to the right.  How much force did Sheila use to move the chair?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3. How much power does it take to do 500 J of work in 10 s?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4. How much power does it take to lift 250 N, 40 m high in 2 seconds?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5. If it takes 20 N to move a box, how much power will be needed to move the box a distance of 5 meters in 5 seconds?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6. How much power does it take to lift 50 N 10 meters high in 10 seconds?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7.  How long will it take a 100 W motor to lift a 5 kg mass 20 m?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Work and Machines</a:t>
            </a:r>
          </a:p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Machine: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A device that changes force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Requires energy to do work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Makes work easier to do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Like a car jack--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Little force applied on one end--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Big force on opposite side--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68" name="Shape 1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27688" y="4280038"/>
            <a:ext cx="2052809" cy="2138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ctrTitle"/>
          </p:nvPr>
        </p:nvSpPr>
        <p:spPr>
          <a:xfrm>
            <a:off x="685800" y="2329190"/>
            <a:ext cx="7772400" cy="16506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Unit 3</a:t>
            </a:r>
          </a:p>
        </p:txBody>
      </p:sp>
      <p:sp>
        <p:nvSpPr>
          <p:cNvPr id="50" name="Shape 50"/>
          <p:cNvSpPr txBox="1"/>
          <p:nvPr>
            <p:ph idx="1" type="subTitle"/>
          </p:nvPr>
        </p:nvSpPr>
        <p:spPr>
          <a:xfrm>
            <a:off x="685800" y="4124476"/>
            <a:ext cx="7772400" cy="88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Work, Power, and Machines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do machines work?</a:t>
            </a:r>
          </a:p>
        </p:txBody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1) Increase force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457200" rtl="0">
              <a:spcBef>
                <a:spcPts val="0"/>
              </a:spcBef>
              <a:buNone/>
            </a:pPr>
            <a:r>
              <a:rPr lang="en"/>
              <a:t>That car jack: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457200" rtl="0">
              <a:spcBef>
                <a:spcPts val="0"/>
              </a:spcBef>
              <a:buNone/>
            </a:pPr>
            <a:r>
              <a:rPr lang="en"/>
              <a:t>Small force exerted over a LONG distance (turning the crank) equals a large force over a SHORT distance (raising the car)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do machines work?</a:t>
            </a:r>
          </a:p>
        </p:txBody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2) Increase distance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Oars on a boat....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Decreases applied force, but applies the force to a greater area.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1" name="Shape 181">
            <a:hlinkClick r:id="rId3"/>
          </p:cNvPr>
          <p:cNvSpPr/>
          <p:nvPr/>
        </p:nvSpPr>
        <p:spPr>
          <a:xfrm>
            <a:off x="4447000" y="1716175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do machines work?</a:t>
            </a:r>
          </a:p>
        </p:txBody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3) Changing direction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Hey, the oar is a good example for this too!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88" name="Shape 188"/>
          <p:cNvCxnSpPr/>
          <p:nvPr/>
        </p:nvCxnSpPr>
        <p:spPr>
          <a:xfrm>
            <a:off x="1772300" y="3821975"/>
            <a:ext cx="5147400" cy="1849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89" name="Shape 189"/>
          <p:cNvCxnSpPr/>
          <p:nvPr/>
        </p:nvCxnSpPr>
        <p:spPr>
          <a:xfrm rot="10800000">
            <a:off x="1217525" y="3714050"/>
            <a:ext cx="1294500" cy="309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90" name="Shape 190"/>
          <p:cNvCxnSpPr/>
          <p:nvPr/>
        </p:nvCxnSpPr>
        <p:spPr>
          <a:xfrm>
            <a:off x="6842600" y="5964150"/>
            <a:ext cx="1911000" cy="462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Work input and output</a:t>
            </a:r>
          </a:p>
        </p:txBody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457200" y="1600200"/>
            <a:ext cx="8229600" cy="1530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***Memories***</a:t>
            </a:r>
          </a:p>
          <a:p>
            <a:pPr lvl="0" rtl="0">
              <a:spcBef>
                <a:spcPts val="0"/>
              </a:spcBef>
              <a:buNone/>
            </a:pPr>
            <a:r>
              <a:rPr i="1" lang="en"/>
              <a:t>What is friction?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i="1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7" name="Shape 197"/>
          <p:cNvSpPr txBox="1"/>
          <p:nvPr/>
        </p:nvSpPr>
        <p:spPr>
          <a:xfrm>
            <a:off x="1227750" y="2869075"/>
            <a:ext cx="69555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Any force that opposes motion</a:t>
            </a:r>
          </a:p>
        </p:txBody>
      </p:sp>
      <p:sp>
        <p:nvSpPr>
          <p:cNvPr id="198" name="Shape 198"/>
          <p:cNvSpPr txBox="1"/>
          <p:nvPr/>
        </p:nvSpPr>
        <p:spPr>
          <a:xfrm>
            <a:off x="575350" y="3978675"/>
            <a:ext cx="8157900" cy="221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How does this relate to machines?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lvl="0">
              <a:spcBef>
                <a:spcPts val="0"/>
              </a:spcBef>
              <a:buNone/>
            </a:pPr>
            <a:r>
              <a:rPr lang="en" sz="3000"/>
              <a:t>Because of friction, the work done by a machine is always less than the work done on the machine.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What?</a:t>
            </a:r>
          </a:p>
        </p:txBody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is the definition of work?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No machine is 100% efficient...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There is always a tradeoff.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Less force --&gt; More distance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More force --&gt; Less distance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5" name="Shape 205"/>
          <p:cNvSpPr txBox="1"/>
          <p:nvPr/>
        </p:nvSpPr>
        <p:spPr>
          <a:xfrm>
            <a:off x="1294550" y="2327075"/>
            <a:ext cx="5640600" cy="70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Work = force x distance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Work input</a:t>
            </a:r>
          </a:p>
        </p:txBody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457200" y="133235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Input force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The force exerted on a machine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Input distance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The distance the input force acts through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rgbClr val="FF0000"/>
                </a:solidFill>
              </a:rPr>
              <a:t>Work </a:t>
            </a:r>
            <a:r>
              <a:rPr lang="en"/>
              <a:t>input = input </a:t>
            </a:r>
            <a:r>
              <a:rPr b="1" lang="en">
                <a:solidFill>
                  <a:srgbClr val="FF0000"/>
                </a:solidFill>
              </a:rPr>
              <a:t>force</a:t>
            </a:r>
            <a:r>
              <a:rPr lang="en"/>
              <a:t> x input </a:t>
            </a:r>
            <a:r>
              <a:rPr b="1" lang="en">
                <a:solidFill>
                  <a:srgbClr val="FF0000"/>
                </a:solidFill>
              </a:rPr>
              <a:t>distance</a:t>
            </a:r>
          </a:p>
          <a:p>
            <a:pPr indent="0" lvl="0" marL="2286000" rtl="0">
              <a:spcBef>
                <a:spcPts val="0"/>
              </a:spcBef>
              <a:buNone/>
            </a:pPr>
            <a:r>
              <a:rPr b="1" lang="en">
                <a:solidFill>
                  <a:srgbClr val="FF0000"/>
                </a:solidFill>
              </a:rPr>
              <a:t>W</a:t>
            </a:r>
            <a:r>
              <a:rPr b="1" baseline="-25000" lang="en">
                <a:solidFill>
                  <a:srgbClr val="FF0000"/>
                </a:solidFill>
              </a:rPr>
              <a:t>i </a:t>
            </a:r>
            <a:r>
              <a:rPr b="1" lang="en">
                <a:solidFill>
                  <a:srgbClr val="FF0000"/>
                </a:solidFill>
              </a:rPr>
              <a:t>= f</a:t>
            </a:r>
            <a:r>
              <a:rPr b="1" baseline="-25000" lang="en">
                <a:solidFill>
                  <a:srgbClr val="FF0000"/>
                </a:solidFill>
              </a:rPr>
              <a:t>i</a:t>
            </a:r>
            <a:r>
              <a:rPr b="1" lang="en">
                <a:solidFill>
                  <a:srgbClr val="FF0000"/>
                </a:solidFill>
              </a:rPr>
              <a:t> x d</a:t>
            </a:r>
            <a:r>
              <a:rPr b="1" baseline="-25000" lang="en">
                <a:solidFill>
                  <a:srgbClr val="FF0000"/>
                </a:solidFill>
              </a:rPr>
              <a:t>i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It is the work formula!  But, for the work going into a task.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Work output</a:t>
            </a:r>
          </a:p>
        </p:txBody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210613" y="1371600"/>
            <a:ext cx="88614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Output force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The force exerted by a machine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Output distance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/>
              <a:t>The distance the output force is exerted through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rgbClr val="FF0000"/>
                </a:solidFill>
              </a:rPr>
              <a:t>Work </a:t>
            </a:r>
            <a:r>
              <a:rPr lang="en"/>
              <a:t>output = output </a:t>
            </a:r>
            <a:r>
              <a:rPr b="1" lang="en">
                <a:solidFill>
                  <a:srgbClr val="FF0000"/>
                </a:solidFill>
              </a:rPr>
              <a:t>force</a:t>
            </a:r>
            <a:r>
              <a:rPr lang="en"/>
              <a:t> x output </a:t>
            </a:r>
            <a:r>
              <a:rPr b="1" lang="en">
                <a:solidFill>
                  <a:srgbClr val="FF0000"/>
                </a:solidFill>
              </a:rPr>
              <a:t>distance</a:t>
            </a:r>
          </a:p>
          <a:p>
            <a:pPr indent="0" lvl="0" marL="2286000" rtl="0">
              <a:spcBef>
                <a:spcPts val="0"/>
              </a:spcBef>
              <a:buNone/>
            </a:pPr>
            <a:r>
              <a:rPr b="1" lang="en">
                <a:solidFill>
                  <a:srgbClr val="FF0000"/>
                </a:solidFill>
              </a:rPr>
              <a:t>W</a:t>
            </a:r>
            <a:r>
              <a:rPr b="1" baseline="-25000" lang="en">
                <a:solidFill>
                  <a:srgbClr val="FF0000"/>
                </a:solidFill>
              </a:rPr>
              <a:t>o</a:t>
            </a:r>
            <a:r>
              <a:rPr b="1" lang="en">
                <a:solidFill>
                  <a:srgbClr val="FF0000"/>
                </a:solidFill>
              </a:rPr>
              <a:t>= f</a:t>
            </a:r>
            <a:r>
              <a:rPr b="1" baseline="-25000" lang="en">
                <a:solidFill>
                  <a:srgbClr val="FF0000"/>
                </a:solidFill>
              </a:rPr>
              <a:t>o</a:t>
            </a:r>
            <a:r>
              <a:rPr b="1" lang="en">
                <a:solidFill>
                  <a:srgbClr val="FF0000"/>
                </a:solidFill>
              </a:rPr>
              <a:t>x d</a:t>
            </a:r>
            <a:r>
              <a:rPr b="1" baseline="-25000" lang="en">
                <a:solidFill>
                  <a:srgbClr val="FF0000"/>
                </a:solidFill>
              </a:rPr>
              <a:t>o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Hey, it's that work formula again!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Work output </a:t>
            </a:r>
          </a:p>
        </p:txBody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All machines use some amount of input work to overcome friction!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No machine is 100% efficient...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The work in is always more than the work out.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Work Input and Work Output</a:t>
            </a:r>
          </a:p>
        </p:txBody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1. In order to raise a 250 N bale of hay to the loft 3.0 m high you use a pulley that requires you to apply only 100 N of force but you have to pull 15 m of rope.  Calculate the work input and work output.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2. You attempt to use a pry bar to pull out a 7.5 cm nail from a block of wood.  You apply 30 N of force and you push the pry bar 30 cm.  Calculate the work input.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3. You raise an 1800 N fridge 1.5 m high onto a truck bed.  To do this you push it up a 10 m ramp and apply 500 N of force.  Calculate the work input and work output.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Science Starter: Wednesday</a:t>
            </a:r>
          </a:p>
        </p:txBody>
      </p:sp>
      <p:sp>
        <p:nvSpPr>
          <p:cNvPr id="235" name="Shape 235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1. In order to raise a 300 N bale of hay to the loft 3.0 m high you use a pulley that requires you to apply only 50 N of force but you have to pull 60 m of rope.  Calculate the work input and work output.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2. You raise an 1800 N fridge 1.5 m high onto a truck bed.  To do this you push it up a 10 m ramp and apply 500 N of force.  Calculate the work input and work output.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Work</a:t>
            </a:r>
          </a:p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i="1" lang="en">
                <a:solidFill>
                  <a:srgbClr val="FF0000"/>
                </a:solidFill>
              </a:rPr>
              <a:t>Work</a:t>
            </a:r>
            <a:r>
              <a:rPr i="1" lang="en"/>
              <a:t> </a:t>
            </a:r>
            <a:r>
              <a:rPr lang="en"/>
              <a:t>is done</a:t>
            </a:r>
            <a:r>
              <a:rPr lang="en">
                <a:solidFill>
                  <a:srgbClr val="000000"/>
                </a:solidFill>
              </a:rPr>
              <a:t> when a </a:t>
            </a:r>
            <a:r>
              <a:rPr i="1" lang="en">
                <a:solidFill>
                  <a:srgbClr val="000000"/>
                </a:solidFill>
              </a:rPr>
              <a:t>force</a:t>
            </a:r>
            <a:r>
              <a:rPr lang="en">
                <a:solidFill>
                  <a:srgbClr val="000000"/>
                </a:solidFill>
              </a:rPr>
              <a:t> acts on an object in the same </a:t>
            </a:r>
            <a:r>
              <a:rPr b="1" i="1" lang="en">
                <a:solidFill>
                  <a:srgbClr val="FF0000"/>
                </a:solidFill>
              </a:rPr>
              <a:t>direction</a:t>
            </a:r>
            <a:r>
              <a:rPr lang="en">
                <a:solidFill>
                  <a:srgbClr val="000000"/>
                </a:solidFill>
              </a:rPr>
              <a:t> th</a:t>
            </a:r>
            <a:r>
              <a:rPr lang="en"/>
              <a:t>e object moves.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b="1" i="1" lang="en" u="sng">
                <a:solidFill>
                  <a:srgbClr val="FF0000"/>
                </a:solidFill>
              </a:rPr>
              <a:t>Work</a:t>
            </a:r>
            <a:r>
              <a:rPr lang="en"/>
              <a:t> requires </a:t>
            </a:r>
            <a:r>
              <a:rPr b="1" i="1" lang="en" u="sng">
                <a:solidFill>
                  <a:srgbClr val="FF0000"/>
                </a:solidFill>
              </a:rPr>
              <a:t>motion</a:t>
            </a:r>
            <a:r>
              <a:rPr lang="en"/>
              <a:t>!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No movement = no work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**Any part of the force that does not act in the direction of the motion does </a:t>
            </a:r>
            <a:r>
              <a:rPr b="1" lang="en" u="sng"/>
              <a:t>no work</a:t>
            </a:r>
            <a:r>
              <a:rPr lang="en"/>
              <a:t> on the object.**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Mini-Quiz </a:t>
            </a:r>
          </a:p>
        </p:txBody>
      </p:sp>
      <p:sp>
        <p:nvSpPr>
          <p:cNvPr id="241" name="Shape 241"/>
          <p:cNvSpPr txBox="1"/>
          <p:nvPr>
            <p:ph idx="1" type="body"/>
          </p:nvPr>
        </p:nvSpPr>
        <p:spPr>
          <a:xfrm>
            <a:off x="36910" y="1417638"/>
            <a:ext cx="9060000" cy="5336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i="1" lang="en" sz="2400"/>
              <a:t>True/False</a:t>
            </a:r>
            <a:r>
              <a:rPr lang="en" sz="1400"/>
              <a:t> </a:t>
            </a:r>
            <a:r>
              <a:rPr b="1" i="1" lang="en" sz="1400"/>
              <a:t>(if false, make the statement true by changing the underlined term(s))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1. </a:t>
            </a:r>
            <a:r>
              <a:rPr lang="en" sz="2400" u="sng"/>
              <a:t>All machines </a:t>
            </a:r>
            <a:r>
              <a:rPr lang="en" sz="2400"/>
              <a:t>are 100% efficient.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2. </a:t>
            </a:r>
            <a:r>
              <a:rPr lang="en" sz="2400" u="sng"/>
              <a:t>Input </a:t>
            </a:r>
            <a:r>
              <a:rPr lang="en" sz="2400"/>
              <a:t>force is the force exerted on the machine.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3. List </a:t>
            </a:r>
            <a:r>
              <a:rPr b="1" i="1" lang="en" sz="2400" u="sng">
                <a:solidFill>
                  <a:srgbClr val="FF0000"/>
                </a:solidFill>
              </a:rPr>
              <a:t>two </a:t>
            </a:r>
            <a:r>
              <a:rPr lang="en" sz="2400"/>
              <a:t>of the three ways machines make work easier.</a:t>
            </a:r>
          </a:p>
          <a:p>
            <a:pPr lvl="0" rtl="0">
              <a:spcBef>
                <a:spcPts val="0"/>
              </a:spcBef>
              <a:buNone/>
            </a:pPr>
            <a:r>
              <a:rPr b="1" i="1" lang="en" sz="2400"/>
              <a:t>Calculate the following: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4. How far will 560 J of work raise a block weighing 8 N?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5. How much power does it take to do 600 J of work in 12 seconds?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6. How much power does it take to lift 120 N 6 meters high in 10 seconds?</a:t>
            </a:r>
          </a:p>
          <a:p>
            <a:pPr lvl="0" rtl="0" algn="l">
              <a:spcBef>
                <a:spcPts val="0"/>
              </a:spcBef>
              <a:buNone/>
            </a:pPr>
            <a:r>
              <a:rPr i="1" lang="en" sz="2400">
                <a:solidFill>
                  <a:srgbClr val="CC0000"/>
                </a:solidFill>
              </a:rPr>
              <a:t>Bonus (5-points): How many </a:t>
            </a:r>
            <a:r>
              <a:rPr i="1" lang="en" sz="2400" u="sng">
                <a:solidFill>
                  <a:srgbClr val="CC0000"/>
                </a:solidFill>
              </a:rPr>
              <a:t>watts</a:t>
            </a:r>
            <a:r>
              <a:rPr i="1" lang="en" sz="2400">
                <a:solidFill>
                  <a:srgbClr val="CC0000"/>
                </a:solidFill>
              </a:rPr>
              <a:t> are in 1 horsepower?  (INCLUDE UNITS FOR POINTS)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Mechanical Advantage and Efficiency</a:t>
            </a:r>
          </a:p>
        </p:txBody>
      </p:sp>
      <p:sp>
        <p:nvSpPr>
          <p:cNvPr id="247" name="Shape 247"/>
          <p:cNvSpPr txBox="1"/>
          <p:nvPr>
            <p:ph idx="1" type="body"/>
          </p:nvPr>
        </p:nvSpPr>
        <p:spPr>
          <a:xfrm>
            <a:off x="457200" y="1600200"/>
            <a:ext cx="8229600" cy="1823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Mechanical Advantage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/>
              <a:t>The number of times that the machine increases an input force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48" name="Shape 2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38235" y="3361352"/>
            <a:ext cx="5267529" cy="29829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Actual Mechanical Advantage</a:t>
            </a:r>
          </a:p>
        </p:txBody>
      </p:sp>
      <p:sp>
        <p:nvSpPr>
          <p:cNvPr id="254" name="Shape 254"/>
          <p:cNvSpPr txBox="1"/>
          <p:nvPr>
            <p:ph idx="1" type="body"/>
          </p:nvPr>
        </p:nvSpPr>
        <p:spPr>
          <a:xfrm>
            <a:off x="56513" y="1600200"/>
            <a:ext cx="89850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Actual Mechanical Advantage (AMA) = </a:t>
            </a:r>
            <a:r>
              <a:rPr lang="en" u="sng"/>
              <a:t>Output force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														Input force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Equals the </a:t>
            </a:r>
            <a:r>
              <a:rPr b="1" i="1" lang="en" u="sng">
                <a:solidFill>
                  <a:srgbClr val="FF0000"/>
                </a:solidFill>
              </a:rPr>
              <a:t>ratio</a:t>
            </a:r>
            <a:r>
              <a:rPr lang="en"/>
              <a:t> of the output force to the input force...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Includes FRICTION!!!  Real world stuff!</a:t>
            </a:r>
          </a:p>
        </p:txBody>
      </p:sp>
      <p:sp>
        <p:nvSpPr>
          <p:cNvPr id="255" name="Shape 255"/>
          <p:cNvSpPr/>
          <p:nvPr/>
        </p:nvSpPr>
        <p:spPr>
          <a:xfrm>
            <a:off x="3590825" y="5347700"/>
            <a:ext cx="4885200" cy="1017300"/>
          </a:xfrm>
          <a:prstGeom prst="rtTriangle">
            <a:avLst/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6" name="Shape 256"/>
          <p:cNvSpPr/>
          <p:nvPr/>
        </p:nvSpPr>
        <p:spPr>
          <a:xfrm>
            <a:off x="708925" y="5340050"/>
            <a:ext cx="2619900" cy="10326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7" name="Shape 257"/>
          <p:cNvSpPr txBox="1"/>
          <p:nvPr/>
        </p:nvSpPr>
        <p:spPr>
          <a:xfrm>
            <a:off x="708925" y="4304975"/>
            <a:ext cx="6508500" cy="11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2000"/>
              <a:t>A ramp decreases the input force...but, requires an input of a greater distance.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Ideal Mechanical Advantage</a:t>
            </a:r>
          </a:p>
        </p:txBody>
      </p:sp>
      <p:sp>
        <p:nvSpPr>
          <p:cNvPr id="263" name="Shape 263"/>
          <p:cNvSpPr txBox="1"/>
          <p:nvPr>
            <p:ph idx="1" type="body"/>
          </p:nvPr>
        </p:nvSpPr>
        <p:spPr>
          <a:xfrm>
            <a:off x="56513" y="1600200"/>
            <a:ext cx="90618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Ideal mechanical advantage (IMA) = </a:t>
            </a:r>
            <a:r>
              <a:rPr lang="en" u="sng"/>
              <a:t>Input distance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												Output distance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Frictionless machine!  (mwwwaahahahaha!)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Absence of friction--IDEAL!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Because friction is </a:t>
            </a:r>
            <a:r>
              <a:rPr b="1" lang="en">
                <a:solidFill>
                  <a:srgbClr val="FF0000"/>
                </a:solidFill>
              </a:rPr>
              <a:t>always</a:t>
            </a:r>
            <a:r>
              <a:rPr lang="en"/>
              <a:t> present, the actual mechanical advantage of a machine is always </a:t>
            </a:r>
            <a:r>
              <a:rPr b="1" lang="en" u="sng"/>
              <a:t>LESS </a:t>
            </a:r>
            <a:r>
              <a:rPr lang="en"/>
              <a:t>than the ideal mechanical advantage.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AMA versus IMA</a:t>
            </a:r>
          </a:p>
        </p:txBody>
      </p:sp>
      <p:sp>
        <p:nvSpPr>
          <p:cNvPr id="269" name="Shape 269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1. What is the IMA of a 3.5 cm screw of which the threads measure 9.5 cm in length?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2. Calculate the AMA of a pulley attached to a 435-N load, but requiring only 75 N to operate.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3. What is the AMA of a lever created from a plank of wood and a paint can if a 1540-N boulder is lifted with only 225 N of force?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4. Calculate the IMA of a ramp that is 4.0 m long and 1.5 m high.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Efficiency </a:t>
            </a:r>
          </a:p>
        </p:txBody>
      </p:sp>
      <p:sp>
        <p:nvSpPr>
          <p:cNvPr id="275" name="Shape 275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***No machine is 100% efficient***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Some of the work put into a machine is used to overcome friction---all the time---no exceptions--period.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***No machine is 100% efficient because some of the work put into a machine is used to overcome friction.***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Efficiency</a:t>
            </a:r>
          </a:p>
        </p:txBody>
      </p:sp>
      <p:sp>
        <p:nvSpPr>
          <p:cNvPr id="281" name="Shape 281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percentage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Efficiency = </a:t>
            </a:r>
            <a:r>
              <a:rPr lang="en" u="sng"/>
              <a:t>Work output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			    Work input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				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Comparison of the work going into a machine and the work coming out of a machine.</a:t>
            </a:r>
          </a:p>
        </p:txBody>
      </p:sp>
      <p:sp>
        <p:nvSpPr>
          <p:cNvPr id="282" name="Shape 282"/>
          <p:cNvSpPr txBox="1"/>
          <p:nvPr/>
        </p:nvSpPr>
        <p:spPr>
          <a:xfrm>
            <a:off x="5054875" y="2974375"/>
            <a:ext cx="2219100" cy="7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X 100%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Efficiency Problems</a:t>
            </a:r>
          </a:p>
        </p:txBody>
      </p:sp>
      <p:sp>
        <p:nvSpPr>
          <p:cNvPr id="288" name="Shape 288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1. To pull a nail out of a wood board a carpenter does 1000 J of work.  The hammer he uses does 835 J of work.  What is the efficiency of the hammer?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2. A ramp is used to load furniture onto a moving truck.  The person does 1240 J of work pushing the furniture up the ramp, and the ramp does 822 J of work.  Calculate the efficiency of the ramp.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3. A lever does 765 J of work and the person using the lever applies 890 J of work.  What is the efficiency of the lever?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Simple Machines</a:t>
            </a:r>
          </a:p>
        </p:txBody>
      </p:sp>
      <p:sp>
        <p:nvSpPr>
          <p:cNvPr id="294" name="Shape 294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Six types of simple machines: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1. Lever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2. Wheel and axle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3. Inclined plane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4. Wedge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5. Screw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6. Pulley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Assignment--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Partners (2 people!)</a:t>
            </a:r>
          </a:p>
        </p:txBody>
      </p:sp>
      <p:sp>
        <p:nvSpPr>
          <p:cNvPr id="300" name="Shape 300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1) What is your machine?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2) How does it make work easier?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3) Are there particular labeled parts of the machine?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4) How can you calculate ideal mechanical advantage?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5) Give two examples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6) Draw a picture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7) Make a mini-poster (color and stuff)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8) Post on back window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What's work?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Determine if each of the following is </a:t>
            </a:r>
            <a:r>
              <a:rPr i="1" lang="en"/>
              <a:t>work</a:t>
            </a:r>
            <a:r>
              <a:rPr lang="en"/>
              <a:t>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1. A teacher pushes on a wall with the force of 100 N.  The wall does not move  :(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2. A book falls off a table and free falls to the ground.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3. </a:t>
            </a:r>
            <a:r>
              <a:rPr lang="en">
                <a:solidFill>
                  <a:srgbClr val="000000"/>
                </a:solidFill>
                <a:highlight>
                  <a:srgbClr val="FFFFFF"/>
                </a:highlight>
              </a:rPr>
              <a:t>A waiter carries a tray full of meals above his head by one arm straight across the room at constant speed. 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</a:rPr>
              <a:t>4. A rocket accelerates through space.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Lever</a:t>
            </a:r>
          </a:p>
        </p:txBody>
      </p:sp>
      <p:sp>
        <p:nvSpPr>
          <p:cNvPr id="306" name="Shape 30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rigid bar that is free to move around a fixed point.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i="1" lang="en" u="sng"/>
              <a:t>Fixed point </a:t>
            </a:r>
            <a:r>
              <a:rPr lang="en"/>
              <a:t>= fulcrum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i="1" lang="en" u="sng"/>
              <a:t>Input arm</a:t>
            </a:r>
            <a:r>
              <a:rPr lang="en"/>
              <a:t> = the distance between the input force and fulcrum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i="1" lang="en" u="sng"/>
              <a:t>Output arm</a:t>
            </a:r>
            <a:r>
              <a:rPr lang="en"/>
              <a:t> = the distance between the output force and the fulcrum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To calculate IMA of any lever, divide the input arm by the output arm.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Lever parts</a:t>
            </a:r>
          </a:p>
        </p:txBody>
      </p:sp>
      <p:sp>
        <p:nvSpPr>
          <p:cNvPr id="312" name="Shape 312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Three classes of levers (1st, 2nd, 3rd):</a:t>
            </a:r>
            <a:br>
              <a:rPr lang="en"/>
            </a:br>
            <a:r>
              <a:rPr lang="en"/>
              <a:t>	</a:t>
            </a:r>
            <a:r>
              <a:rPr b="1" i="1" lang="en" u="sng">
                <a:solidFill>
                  <a:srgbClr val="FF0000"/>
                </a:solidFill>
              </a:rPr>
              <a:t>Postion of fulcrum identifies class</a:t>
            </a:r>
          </a:p>
        </p:txBody>
      </p:sp>
      <p:pic>
        <p:nvPicPr>
          <p:cNvPr id="313" name="Shape 3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3942" y="2229863"/>
            <a:ext cx="8056116" cy="2675675"/>
          </a:xfrm>
          <a:prstGeom prst="rect">
            <a:avLst/>
          </a:prstGeom>
          <a:noFill/>
          <a:ln>
            <a:noFill/>
          </a:ln>
        </p:spPr>
      </p:pic>
      <p:sp>
        <p:nvSpPr>
          <p:cNvPr id="314" name="Shape 314"/>
          <p:cNvSpPr txBox="1"/>
          <p:nvPr/>
        </p:nvSpPr>
        <p:spPr>
          <a:xfrm>
            <a:off x="5256950" y="4177300"/>
            <a:ext cx="1695000" cy="3084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1600"/>
              <a:t>Input Arm</a:t>
            </a:r>
          </a:p>
        </p:txBody>
      </p:sp>
      <p:sp>
        <p:nvSpPr>
          <p:cNvPr id="315" name="Shape 315"/>
          <p:cNvSpPr txBox="1"/>
          <p:nvPr/>
        </p:nvSpPr>
        <p:spPr>
          <a:xfrm>
            <a:off x="1980350" y="4177300"/>
            <a:ext cx="1695000" cy="3084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600"/>
              <a:t>Output Arm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First Class Levers</a:t>
            </a:r>
          </a:p>
        </p:txBody>
      </p:sp>
      <p:sp>
        <p:nvSpPr>
          <p:cNvPr id="321" name="Shape 321"/>
          <p:cNvSpPr txBox="1"/>
          <p:nvPr>
            <p:ph idx="1" type="body"/>
          </p:nvPr>
        </p:nvSpPr>
        <p:spPr>
          <a:xfrm>
            <a:off x="457200" y="1600200"/>
            <a:ext cx="83373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Fulcrum located between the input force and output force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IMA: &gt;1, = 1, or &lt;1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Examples: Scissors, seesaw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pic>
        <p:nvPicPr>
          <p:cNvPr id="322" name="Shape 3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34418" y="3556220"/>
            <a:ext cx="3360083" cy="23194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Second Class Levers</a:t>
            </a:r>
          </a:p>
        </p:txBody>
      </p:sp>
      <p:sp>
        <p:nvSpPr>
          <p:cNvPr id="328" name="Shape 328"/>
          <p:cNvSpPr txBox="1"/>
          <p:nvPr/>
        </p:nvSpPr>
        <p:spPr>
          <a:xfrm>
            <a:off x="261975" y="166981"/>
            <a:ext cx="8810100" cy="481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</a:p>
          <a:p>
            <a:pPr lvl="0" rtl="0">
              <a:spcBef>
                <a:spcPts val="600"/>
              </a:spcBef>
              <a:buNone/>
            </a:pPr>
            <a:r>
              <a:rPr lang="en" sz="2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Output force located between the input force and fulcrum</a:t>
            </a:r>
          </a:p>
          <a:p>
            <a:pPr lvl="0" rtl="0">
              <a:spcBef>
                <a:spcPts val="600"/>
              </a:spcBef>
              <a:buNone/>
            </a:pPr>
            <a:r>
              <a:t/>
            </a:r>
            <a:endParaRPr sz="2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rtl="0">
              <a:spcBef>
                <a:spcPts val="600"/>
              </a:spcBef>
              <a:buNone/>
            </a:pPr>
            <a:r>
              <a:rPr lang="en" sz="2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IMA: &gt;1</a:t>
            </a:r>
          </a:p>
          <a:p>
            <a:pPr lvl="0" rtl="0">
              <a:spcBef>
                <a:spcPts val="600"/>
              </a:spcBef>
              <a:buNone/>
            </a:pPr>
            <a:r>
              <a:t/>
            </a:r>
            <a:endParaRPr sz="2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rtl="0">
              <a:spcBef>
                <a:spcPts val="600"/>
              </a:spcBef>
              <a:buNone/>
            </a:pPr>
            <a:r>
              <a:rPr lang="en" sz="2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Examples: wheelbarrow, nutcracker , car door</a:t>
            </a:r>
          </a:p>
          <a:p>
            <a:pPr lvl="0" rtl="0">
              <a:spcBef>
                <a:spcPts val="600"/>
              </a:spcBef>
              <a:buNone/>
            </a:pPr>
            <a:r>
              <a:t/>
            </a:r>
            <a:endParaRPr/>
          </a:p>
        </p:txBody>
      </p:sp>
      <p:pic>
        <p:nvPicPr>
          <p:cNvPr id="329" name="Shape 3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17050" y="4286700"/>
            <a:ext cx="6572250" cy="247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Third Class Levers</a:t>
            </a:r>
          </a:p>
        </p:txBody>
      </p:sp>
      <p:sp>
        <p:nvSpPr>
          <p:cNvPr id="335" name="Shape 335"/>
          <p:cNvSpPr txBox="1"/>
          <p:nvPr>
            <p:ph idx="1" type="body"/>
          </p:nvPr>
        </p:nvSpPr>
        <p:spPr>
          <a:xfrm>
            <a:off x="195200" y="1029975"/>
            <a:ext cx="89385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42307"/>
              <a:buFont typeface="Arial"/>
              <a:buNone/>
            </a:pPr>
            <a:r>
              <a:t/>
            </a:r>
            <a:endParaRPr sz="2600"/>
          </a:p>
          <a:p>
            <a:pPr lvl="0" rtl="0">
              <a:spcBef>
                <a:spcPts val="0"/>
              </a:spcBef>
              <a:buNone/>
            </a:pPr>
            <a:r>
              <a:rPr lang="en" sz="2600"/>
              <a:t>Input force located between the fulcrum and output force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42307"/>
              <a:buFont typeface="Arial"/>
              <a:buNone/>
            </a:pPr>
            <a:r>
              <a:t/>
            </a:r>
            <a:endParaRPr sz="2600"/>
          </a:p>
          <a:p>
            <a:pPr lvl="0" rtl="0">
              <a:spcBef>
                <a:spcPts val="0"/>
              </a:spcBef>
              <a:buNone/>
            </a:pPr>
            <a:r>
              <a:rPr lang="en" sz="2600"/>
              <a:t>IMA: &lt;1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42307"/>
              <a:buFont typeface="Arial"/>
              <a:buNone/>
            </a:pPr>
            <a:r>
              <a:t/>
            </a:r>
            <a:endParaRPr sz="2600"/>
          </a:p>
          <a:p>
            <a:pPr lvl="0">
              <a:spcBef>
                <a:spcPts val="0"/>
              </a:spcBef>
              <a:buClr>
                <a:srgbClr val="000000"/>
              </a:buClr>
              <a:buSzPct val="42307"/>
              <a:buFont typeface="Arial"/>
              <a:buNone/>
            </a:pPr>
            <a:r>
              <a:rPr lang="en" sz="2600"/>
              <a:t>Example: Baseball bat, golf clubs</a:t>
            </a:r>
          </a:p>
        </p:txBody>
      </p:sp>
      <p:pic>
        <p:nvPicPr>
          <p:cNvPr id="336" name="Shape 3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0100" y="4132550"/>
            <a:ext cx="6572250" cy="247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Wheel and Axle</a:t>
            </a:r>
          </a:p>
        </p:txBody>
      </p:sp>
      <p:sp>
        <p:nvSpPr>
          <p:cNvPr id="342" name="Shape 342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600"/>
              <a:t>Two disks or cylinders, each one with a different radius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600"/>
          </a:p>
          <a:p>
            <a:pPr lvl="0" rtl="0">
              <a:spcBef>
                <a:spcPts val="0"/>
              </a:spcBef>
              <a:buNone/>
            </a:pPr>
            <a:r>
              <a:rPr lang="en" sz="2600"/>
              <a:t>Outer disk = wheel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/>
              <a:t>Inner cylinder = axle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600"/>
          </a:p>
          <a:p>
            <a:pPr lvl="0" rtl="0">
              <a:spcBef>
                <a:spcPts val="0"/>
              </a:spcBef>
              <a:buNone/>
            </a:pPr>
            <a:r>
              <a:rPr lang="en" sz="2600"/>
              <a:t>To calculate the IMA, divide the radius where the input force is exerted by the radius where the output force is exerted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600"/>
          </a:p>
          <a:p>
            <a:pPr lvl="0">
              <a:spcBef>
                <a:spcPts val="0"/>
              </a:spcBef>
              <a:buNone/>
            </a:pPr>
            <a:r>
              <a:rPr lang="en" sz="2600"/>
              <a:t>IMA = &gt;1 or &lt;1</a:t>
            </a:r>
          </a:p>
        </p:txBody>
      </p:sp>
      <p:pic>
        <p:nvPicPr>
          <p:cNvPr id="343" name="Shape 3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15325" y="2269181"/>
            <a:ext cx="1780219" cy="17802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Inclined Plane</a:t>
            </a:r>
          </a:p>
        </p:txBody>
      </p:sp>
      <p:sp>
        <p:nvSpPr>
          <p:cNvPr id="349" name="Shape 349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Slanted surface along which forces moves an object to different elevation.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The IMA is the distance along the inclined plane divided by its change in height.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Examples: Ramps!</a:t>
            </a:r>
          </a:p>
        </p:txBody>
      </p:sp>
      <p:pic>
        <p:nvPicPr>
          <p:cNvPr id="350" name="Shape 3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50663" y="4173398"/>
            <a:ext cx="2182102" cy="21985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Wedge</a:t>
            </a:r>
          </a:p>
        </p:txBody>
      </p:sp>
      <p:sp>
        <p:nvSpPr>
          <p:cNvPr id="356" name="Shape 35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V-shaped object whose sides are two inclined planes sloped toward each other.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A thin wedge of a given length has a greater IMA than a thick wedge of the same length.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Examples: knife blade, zipper</a:t>
            </a:r>
          </a:p>
        </p:txBody>
      </p:sp>
      <p:pic>
        <p:nvPicPr>
          <p:cNvPr id="357" name="Shape 3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39750" y="4526846"/>
            <a:ext cx="2365616" cy="17754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Screw</a:t>
            </a:r>
          </a:p>
        </p:txBody>
      </p:sp>
      <p:sp>
        <p:nvSpPr>
          <p:cNvPr id="363" name="Shape 36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An inclined plane wrapped around a cylinder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Screws with threads that are closer together have a greater IMA.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Examples: Nuts and bolts, screws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64" name="Shape 3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27350" y="4287486"/>
            <a:ext cx="2484631" cy="18648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Pulley</a:t>
            </a:r>
          </a:p>
        </p:txBody>
      </p:sp>
      <p:sp>
        <p:nvSpPr>
          <p:cNvPr id="370" name="Shape 370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simple machine that consists of a rope that fits into a groove in a wheel.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Output force is different in size, direction, or both from that of the input force.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IMA is equal to the number of rope sections supporting the load being lifted.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Three types: fixed, moveable, pulley system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Work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457200" y="152315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Formula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	Work = Force x Distance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Unit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	N * m = Joule (J)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i="1" sz="2400"/>
          </a:p>
          <a:p>
            <a:pPr lvl="0" rtl="0">
              <a:spcBef>
                <a:spcPts val="0"/>
              </a:spcBef>
              <a:buNone/>
            </a:pPr>
            <a:r>
              <a:rPr i="1" lang="en" sz="2400"/>
              <a:t>When a force of 1 Newton moves an object 1 meter in the direction of force, 1 Joule of work is done.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9" name="Shape 69"/>
          <p:cNvSpPr/>
          <p:nvPr/>
        </p:nvSpPr>
        <p:spPr>
          <a:xfrm>
            <a:off x="4534425" y="745125"/>
            <a:ext cx="3554700" cy="32025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70" name="Shape 70"/>
          <p:cNvCxnSpPr>
            <a:stCxn id="69" idx="1"/>
            <a:endCxn id="69" idx="5"/>
          </p:cNvCxnSpPr>
          <p:nvPr/>
        </p:nvCxnSpPr>
        <p:spPr>
          <a:xfrm>
            <a:off x="5423100" y="2346375"/>
            <a:ext cx="17775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1" name="Shape 71"/>
          <p:cNvCxnSpPr>
            <a:stCxn id="69" idx="3"/>
          </p:cNvCxnSpPr>
          <p:nvPr/>
        </p:nvCxnSpPr>
        <p:spPr>
          <a:xfrm rot="10800000">
            <a:off x="6301875" y="2373825"/>
            <a:ext cx="9900" cy="1573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72" name="Shape 72"/>
          <p:cNvSpPr txBox="1"/>
          <p:nvPr/>
        </p:nvSpPr>
        <p:spPr>
          <a:xfrm>
            <a:off x="6035175" y="1417638"/>
            <a:ext cx="553200" cy="82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600"/>
              <a:t>W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5423100" y="2836325"/>
            <a:ext cx="553200" cy="82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3600"/>
              <a:t>F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6647250" y="2836325"/>
            <a:ext cx="553200" cy="82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3600"/>
              <a:t>D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Fixed Pulley</a:t>
            </a:r>
          </a:p>
        </p:txBody>
      </p:sp>
      <p:sp>
        <p:nvSpPr>
          <p:cNvPr id="376" name="Shape 376"/>
          <p:cNvSpPr txBox="1"/>
          <p:nvPr>
            <p:ph idx="1" type="body"/>
          </p:nvPr>
        </p:nvSpPr>
        <p:spPr>
          <a:xfrm>
            <a:off x="457200" y="1600200"/>
            <a:ext cx="57330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Wheel is attached in a fixed location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Direction of exerted force is changed by a fixed pulley--not force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IMA = 1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If friction is small, input force and output force should be about equal.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Examples: Flagpole, blinds</a:t>
            </a:r>
          </a:p>
        </p:txBody>
      </p:sp>
      <p:pic>
        <p:nvPicPr>
          <p:cNvPr id="377" name="Shape 3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41834" y="2430892"/>
            <a:ext cx="2260715" cy="30287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Moveable Pulley</a:t>
            </a:r>
          </a:p>
        </p:txBody>
      </p:sp>
      <p:sp>
        <p:nvSpPr>
          <p:cNvPr id="383" name="Shape 38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pulley attached to the object being moved rather than to a fixed location.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Change both direction and size of input force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Examples: Sails on a ship, window washer lifts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https://www.youtube.com/watch?v=GPgTNCV0kTA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Pulley System</a:t>
            </a:r>
          </a:p>
        </p:txBody>
      </p:sp>
      <p:sp>
        <p:nvSpPr>
          <p:cNvPr id="389" name="Shape 389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Combination of fixed and moveable pulleys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Large MA can be achieved!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Example: Cranes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90" name="Shape 3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62500" y="2561300"/>
            <a:ext cx="2952136" cy="37080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Compound Machines</a:t>
            </a:r>
          </a:p>
        </p:txBody>
      </p:sp>
      <p:sp>
        <p:nvSpPr>
          <p:cNvPr id="396" name="Shape 39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combination of two or more simple machines that operate together.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The output force of one simple machine is the input force of another.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Cars, clocks, etc.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Name some!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97" name="Shape 3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14156" y="3841008"/>
            <a:ext cx="3110658" cy="25070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Bobsled versus Car</a:t>
            </a:r>
          </a:p>
        </p:txBody>
      </p:sp>
      <p:sp>
        <p:nvSpPr>
          <p:cNvPr id="403" name="Shape 40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4" name="Shape 404">
            <a:hlinkClick r:id="rId3"/>
          </p:cNvPr>
          <p:cNvSpPr/>
          <p:nvPr/>
        </p:nvSpPr>
        <p:spPr>
          <a:xfrm>
            <a:off x="1469200" y="1675265"/>
            <a:ext cx="6421350" cy="481757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Bugatti Veyron-I shed a tear </a:t>
            </a:r>
          </a:p>
        </p:txBody>
      </p:sp>
      <p:sp>
        <p:nvSpPr>
          <p:cNvPr id="410" name="Shape 410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1" name="Shape 411">
            <a:hlinkClick r:id="rId3"/>
          </p:cNvPr>
          <p:cNvSpPr/>
          <p:nvPr/>
        </p:nvSpPr>
        <p:spPr>
          <a:xfrm>
            <a:off x="1099337" y="1600200"/>
            <a:ext cx="6945325" cy="5210992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much work is done?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oxen moves a plow 20-meters with 400 N of force.  How much work is done?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Work Problems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1.  How much force would have to be applied to produce 40 J of work over a distance of 10 meters?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2.  What distance would an object be moved if 50 N of force was exerted on an object and 100 J of work was completed?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3.  How much work was produced when an object was moved 300 meters with a force of 10 N exerted on it?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Power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Power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The rate of doing work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	More power = faster work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Less power = slower work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Power Formula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Power = work / time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</a:t>
            </a:r>
          </a:p>
          <a:p>
            <a:pPr indent="457200" lvl="0" marL="457200" rtl="0">
              <a:spcBef>
                <a:spcPts val="0"/>
              </a:spcBef>
              <a:buNone/>
            </a:pPr>
            <a:r>
              <a:rPr lang="en"/>
              <a:t>	or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Power = Force * distance / time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Unit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</a:t>
            </a:r>
            <a:r>
              <a:rPr b="1" i="1" lang="en">
                <a:solidFill>
                  <a:srgbClr val="FF0000"/>
                </a:solidFill>
              </a:rPr>
              <a:t>Watt</a:t>
            </a:r>
            <a:r>
              <a:rPr lang="en"/>
              <a:t> = 1 Joule / second</a:t>
            </a:r>
          </a:p>
        </p:txBody>
      </p:sp>
      <p:sp>
        <p:nvSpPr>
          <p:cNvPr id="99" name="Shape 99"/>
          <p:cNvSpPr/>
          <p:nvPr/>
        </p:nvSpPr>
        <p:spPr>
          <a:xfrm>
            <a:off x="4453850" y="431525"/>
            <a:ext cx="3775800" cy="28203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00" name="Shape 100"/>
          <p:cNvCxnSpPr>
            <a:stCxn id="99" idx="1"/>
            <a:endCxn id="99" idx="5"/>
          </p:cNvCxnSpPr>
          <p:nvPr/>
        </p:nvCxnSpPr>
        <p:spPr>
          <a:xfrm>
            <a:off x="5397800" y="1841675"/>
            <a:ext cx="18879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1" name="Shape 101"/>
          <p:cNvCxnSpPr>
            <a:stCxn id="99" idx="3"/>
          </p:cNvCxnSpPr>
          <p:nvPr/>
        </p:nvCxnSpPr>
        <p:spPr>
          <a:xfrm rot="10800000">
            <a:off x="6318650" y="1864625"/>
            <a:ext cx="23100" cy="13872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02" name="Shape 102"/>
          <p:cNvSpPr txBox="1"/>
          <p:nvPr/>
        </p:nvSpPr>
        <p:spPr>
          <a:xfrm>
            <a:off x="6075050" y="1138725"/>
            <a:ext cx="6627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W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5313050" y="2281725"/>
            <a:ext cx="6627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P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6837050" y="2281725"/>
            <a:ext cx="6627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 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