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751680"/>
            <a:ext cx="8229600" cy="40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4955190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54864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cxnSp>
        <p:nvCxnSpPr>
          <p:cNvPr id="17" name="Shape 17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cxnSp>
        <p:nvCxnSpPr>
          <p:cNvPr id="22" name="Shape 22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5" name="Shape 2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hape 30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" name="Shape 8"/>
          <p:cNvCxnSpPr/>
          <p:nvPr/>
        </p:nvCxnSpPr>
        <p:spPr>
          <a:xfrm>
            <a:off x="457200" y="669768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vWde8sMxe1w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youtube.com/watch?v=90Omh7_I8vI" TargetMode="External"/><Relationship Id="rId4" Type="http://schemas.openxmlformats.org/officeDocument/2006/relationships/image" Target="../media/image6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jpg"/><Relationship Id="rId4" Type="http://schemas.openxmlformats.org/officeDocument/2006/relationships/hyperlink" Target="http://www.wimp.com/neiltyson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457200" y="751680"/>
            <a:ext cx="8229600" cy="401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3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457200" y="4955190"/>
            <a:ext cx="8229600" cy="164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Elasitc Potential Energy 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76" y="2669767"/>
            <a:ext cx="5390098" cy="2538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Elastic Potential Energy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102525"/>
            <a:ext cx="5307211" cy="2866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9300" y="371040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Kinetic Energy (KE)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Moving energy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If an object is moving it has kinetic energy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KE = 1/2mv</a:t>
            </a:r>
            <a:r>
              <a:rPr baseline="30000" lang="en"/>
              <a:t>2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 indent="0" lvl="0" marL="457200" rtl="0">
              <a:spcBef>
                <a:spcPts val="0"/>
              </a:spcBef>
              <a:buNone/>
            </a:pPr>
            <a:r>
              <a:rPr i="1" lang="en"/>
              <a:t>Why would tripling the speed at which a car is moving have a greater effect on its kinetic energy than tripling its mass?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Kinetic Energy--</a:t>
            </a:r>
            <a:r>
              <a:rPr i="1" lang="en"/>
              <a:t>Answer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 = 1/2mv</a:t>
            </a:r>
            <a:r>
              <a:rPr baseline="30000" lang="en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Kinetic energy is directly proportional to mass, but it is proportional to the square of the object's speed.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Kinetic Energy: Problems :) 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4948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1. Calculate the kinetic energy of a 45 g golf ball travelling at: a) 20 m/s, b) 40 m/s c) 60 m/s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(hint: need to convert mass)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2. A 4 kg rock is rolling 10 m/s.  Find its KE.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3. An 8 kg cat is running 4.0 m/s.  What is its KE?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</a:t>
            </a:r>
            <a:r>
              <a:rPr baseline="-25000" lang="en"/>
              <a:t>g</a:t>
            </a:r>
            <a:r>
              <a:rPr lang="en"/>
              <a:t> Practice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98588" y="1600200"/>
            <a:ext cx="81711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1. In 1993, Cuban athlete </a:t>
            </a:r>
            <a:r>
              <a:rPr lang="en" u="sng">
                <a:solidFill>
                  <a:schemeClr val="hlink"/>
                </a:solidFill>
                <a:hlinkClick r:id="rId3"/>
              </a:rPr>
              <a:t>Javier Sotomayor</a:t>
            </a:r>
            <a:r>
              <a:rPr lang="en"/>
              <a:t> set the world record for the high jump. The gravitational potential energy associated with Sotomayor’s jump was 1970 J. Sotomayor’s mass was 82.0 kg. How </a:t>
            </a:r>
            <a:r>
              <a:rPr b="1" lang="en" u="sng">
                <a:solidFill>
                  <a:srgbClr val="FF0000"/>
                </a:solidFill>
              </a:rPr>
              <a:t>high</a:t>
            </a:r>
            <a:r>
              <a:rPr lang="en"/>
              <a:t> did Sotomayor jump?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</a:t>
            </a:r>
            <a:r>
              <a:rPr baseline="-25000" lang="en"/>
              <a:t>g</a:t>
            </a:r>
            <a:r>
              <a:rPr lang="en"/>
              <a:t> Practice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2. An 1750 kg weather satellite moves in a circular orbit with a gravitational potential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energy of 1.69 × 10</a:t>
            </a:r>
            <a:r>
              <a:rPr baseline="30000" lang="en"/>
              <a:t>10</a:t>
            </a:r>
            <a:r>
              <a:rPr lang="en"/>
              <a:t> J. At its location, free-fall acceleration is only 6.44 m/s2.  How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1" lang="en" u="sng">
                <a:solidFill>
                  <a:srgbClr val="FF0000"/>
                </a:solidFill>
              </a:rPr>
              <a:t>high</a:t>
            </a:r>
            <a:r>
              <a:rPr lang="en"/>
              <a:t> above Earth’s surface is the satellite?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</a:rPr>
              <a:t>PE</a:t>
            </a:r>
            <a:r>
              <a:rPr baseline="-25000" lang="en" sz="4800">
                <a:solidFill>
                  <a:schemeClr val="dk1"/>
                </a:solidFill>
              </a:rPr>
              <a:t>g</a:t>
            </a:r>
            <a:r>
              <a:rPr lang="en" sz="4800">
                <a:solidFill>
                  <a:schemeClr val="dk1"/>
                </a:solidFill>
              </a:rPr>
              <a:t> Practice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With an elevation of 5334 m above sea level, the village of Aucanquilca, Chile is the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highest inhabited town in the world. What would be the </a:t>
            </a:r>
            <a:r>
              <a:rPr b="1" i="1" lang="en" u="sng">
                <a:solidFill>
                  <a:srgbClr val="0000FF"/>
                </a:solidFill>
              </a:rPr>
              <a:t>gravitational potential energy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associated with a 64 kg person in Aucanquilca?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</a:t>
            </a:r>
            <a:r>
              <a:rPr baseline="-25000" lang="en"/>
              <a:t>g</a:t>
            </a:r>
            <a:r>
              <a:rPr lang="en"/>
              <a:t> Practice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The Royal Gorge Bridge is situated 321 m above the Arkansas River in Colorado. If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gravitational potential energy associated with a tourist on the bridge is 1.73 × 10</a:t>
            </a:r>
            <a:r>
              <a:rPr baseline="30000" lang="en"/>
              <a:t>5</a:t>
            </a:r>
            <a:r>
              <a:rPr lang="en"/>
              <a:t> J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with respect to the river, what is the tourist’s </a:t>
            </a:r>
            <a:r>
              <a:rPr b="1" i="1" lang="en" u="sng">
                <a:solidFill>
                  <a:srgbClr val="FF0000"/>
                </a:solidFill>
              </a:rPr>
              <a:t>mass</a:t>
            </a:r>
            <a:r>
              <a:rPr lang="en"/>
              <a:t>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Forms of Energy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600"/>
              <a:t>Mechanical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600"/>
              <a:t>Thermal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600"/>
              <a:t>Chemical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600"/>
              <a:t>Electrical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600"/>
              <a:t>Electromagnetic (Radiant &amp; Solar)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600"/>
              <a:t>Nuclear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600"/>
              <a:t>Cellular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and its Forms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2700" u="sng">
                <a:solidFill>
                  <a:srgbClr val="FF0000"/>
                </a:solidFill>
              </a:rPr>
              <a:t>Energy</a:t>
            </a:r>
            <a:r>
              <a:rPr lang="en" sz="2700"/>
              <a:t> is the ability to do 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lvl="0" rtl="0">
              <a:spcBef>
                <a:spcPts val="0"/>
              </a:spcBef>
              <a:buNone/>
            </a:pPr>
            <a:r>
              <a:rPr lang="en" sz="2700"/>
              <a:t>Energy is needed to exert a force over a distance in order to move an object.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lvl="0" rtl="0">
              <a:spcBef>
                <a:spcPts val="0"/>
              </a:spcBef>
              <a:buNone/>
            </a:pPr>
            <a:r>
              <a:rPr lang="en" sz="2700"/>
              <a:t>Unit: Joules (J) -- Same as WORK!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lvl="0" rtl="0">
              <a:spcBef>
                <a:spcPts val="0"/>
              </a:spcBef>
              <a:buNone/>
            </a:pPr>
            <a:r>
              <a:rPr lang="en" sz="2700"/>
              <a:t>WORK is the transfer of ENERGY!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lvl="0" rtl="0">
              <a:spcBef>
                <a:spcPts val="0"/>
              </a:spcBef>
              <a:buNone/>
            </a:pPr>
            <a:r>
              <a:rPr lang="en" sz="2700"/>
              <a:t>Objects can gain energy because work is being done on them.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Science Starter: Wednesday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3200400" rtl="0">
              <a:spcBef>
                <a:spcPts val="0"/>
              </a:spcBef>
              <a:buNone/>
            </a:pPr>
            <a:r>
              <a:rPr b="1" lang="en"/>
              <a:t>Matching</a:t>
            </a:r>
          </a:p>
          <a:p>
            <a:pPr indent="0" lvl="0" marL="320040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rPr lang="en"/>
              <a:t>1. Potential Energy				a. equals m*a</a:t>
            </a:r>
            <a:r>
              <a:rPr baseline="-25000" lang="en"/>
              <a:t>g</a:t>
            </a:r>
            <a:r>
              <a:rPr lang="en"/>
              <a:t>*h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Kinetic Energy				b. a slingshot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Gravitational PE				c. equals 0.5mv</a:t>
            </a:r>
            <a:r>
              <a:rPr baseline="30000" lang="en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4. Elastic PE						d. stored energy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8"/>
            <a:ext cx="8571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Section 15.2: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Energy Conversion and Conservation 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>
            <a:hlinkClick r:id="rId3"/>
          </p:cNvPr>
          <p:cNvSpPr/>
          <p:nvPr/>
        </p:nvSpPr>
        <p:spPr>
          <a:xfrm>
            <a:off x="1398775" y="1720925"/>
            <a:ext cx="6096000" cy="4572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Conservation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619825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Law of Conservation	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Energy cannot be created or destroyed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It changes into other forms...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i="1"/>
          </a:p>
          <a:p>
            <a:pPr lvl="0" rtl="0">
              <a:spcBef>
                <a:spcPts val="0"/>
              </a:spcBef>
              <a:buNone/>
            </a:pPr>
            <a:r>
              <a:rPr b="1" i="1" lang="en">
                <a:solidFill>
                  <a:srgbClr val="FF0000"/>
                </a:solidFill>
              </a:rPr>
              <a:t>ENERGY CONVERSION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Mechanical -- Thermal -- Chemical -- Electrical -- Electromagnetic -- Nuclear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Conversion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5033900" y="442075"/>
            <a:ext cx="3652800" cy="6126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Give me three more examples!!!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Reminder: </a:t>
            </a:r>
            <a:r>
              <a:rPr b="1" i="1" lang="en"/>
              <a:t>Mechanical  Thermal             Chemical </a:t>
            </a:r>
          </a:p>
          <a:p>
            <a:pPr lvl="0">
              <a:spcBef>
                <a:spcPts val="0"/>
              </a:spcBef>
              <a:buNone/>
            </a:pPr>
            <a:r>
              <a:rPr b="1" i="1" lang="en"/>
              <a:t>Electrical Electromagnetic  Nuclear</a:t>
            </a:r>
            <a:r>
              <a:rPr b="1"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963" y="1600200"/>
            <a:ext cx="4284331" cy="5063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Pendulums 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800" y="1574213"/>
            <a:ext cx="7010400" cy="50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Conversion Calculations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Mechanical Energy = KE + PE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(KE + PE)</a:t>
            </a:r>
            <a:r>
              <a:rPr baseline="-25000" lang="en"/>
              <a:t>beginning</a:t>
            </a:r>
            <a:r>
              <a:rPr lang="en"/>
              <a:t> = (KE + PE)</a:t>
            </a:r>
            <a:r>
              <a:rPr baseline="-25000" lang="en"/>
              <a:t>end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aseline="-25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and Mass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716979"/>
            <a:ext cx="3446851" cy="4734143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4168725" y="1716979"/>
            <a:ext cx="4782300" cy="30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E = mc</a:t>
            </a:r>
            <a:r>
              <a:rPr baseline="30000" lang="en" sz="3000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</a:rPr>
              <a:t>E</a:t>
            </a:r>
            <a:r>
              <a:rPr lang="en" sz="3000"/>
              <a:t> = energy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</a:rPr>
              <a:t>m</a:t>
            </a:r>
            <a:r>
              <a:rPr lang="en" sz="3000"/>
              <a:t> = mass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</a:rPr>
              <a:t>c</a:t>
            </a:r>
            <a:r>
              <a:rPr lang="en" sz="3000"/>
              <a:t> = constant (speed of light, 3.0 x 10</a:t>
            </a:r>
            <a:r>
              <a:rPr baseline="30000" lang="en" sz="3000"/>
              <a:t>8</a:t>
            </a:r>
            <a:r>
              <a:rPr lang="en" sz="3000"/>
              <a:t> m/s or 186,000 miles per second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b="1" i="1" lang="en" sz="3000" u="sng">
                <a:solidFill>
                  <a:schemeClr val="hlink"/>
                </a:solidFill>
                <a:hlinkClick r:id="rId4"/>
              </a:rPr>
              <a:t>Energy and mass can be converted into each other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45 minutes	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41765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2800"/>
              <a:t>Finish Unit 2 Test if you have not finished it.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2800"/>
              <a:t>Look at Missing Assignments List to see if you have missing assignments (0)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2800"/>
              <a:t>Get the assignment you are missing off the back bench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2800"/>
              <a:t>If you are missing notes or notebook pages, get those!  They are located on the back bench in the folders (Intro, Unit 1, Unit 2). Unit 1 Test needs to be completed on a Scantron.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2800"/>
              <a:t>IT IS YOUR RESPONSIBILITY TO DO THIS.</a:t>
            </a:r>
          </a:p>
          <a:p>
            <a:pPr indent="-406400" lvl="0" marL="457200">
              <a:spcBef>
                <a:spcPts val="0"/>
              </a:spcBef>
              <a:buSzPct val="100000"/>
              <a:buAutoNum type="arabicParenR"/>
            </a:pPr>
            <a:r>
              <a:rPr lang="en" sz="2800"/>
              <a:t>After you are completed, study vocabulary terms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Mechanical Energy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</a:pPr>
            <a:r>
              <a:rPr lang="en"/>
              <a:t>Kinetic Energy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</a:pPr>
            <a:r>
              <a:rPr lang="en"/>
              <a:t>Potential Energy</a:t>
            </a:r>
          </a:p>
          <a:p>
            <a:pPr indent="-381000" lvl="1" marL="914400" rtl="0">
              <a:spcBef>
                <a:spcPts val="480"/>
              </a:spcBef>
            </a:pPr>
            <a:r>
              <a:rPr lang="en" sz="2600"/>
              <a:t>Gravitational potential energy</a:t>
            </a:r>
          </a:p>
          <a:p>
            <a:pPr indent="-381000" lvl="1" marL="914400" rtl="0">
              <a:spcBef>
                <a:spcPts val="480"/>
              </a:spcBef>
            </a:pPr>
            <a:r>
              <a:rPr lang="en" sz="2600"/>
              <a:t>Elastic potential energy</a:t>
            </a:r>
          </a:p>
          <a:p>
            <a:pPr indent="0" lvl="0" marL="457200" rtl="0">
              <a:spcBef>
                <a:spcPts val="480"/>
              </a:spcBef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Kinetic Energy (KE)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600200"/>
            <a:ext cx="80211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Energy an object has due to its </a:t>
            </a:r>
            <a:r>
              <a:rPr b="1" lang="en" u="sng"/>
              <a:t>motion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KE = 1/2mv</a:t>
            </a:r>
            <a:r>
              <a:rPr baseline="30000" lang="en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Unit: Joules (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Dependent upon </a:t>
            </a:r>
            <a:r>
              <a:rPr b="1" lang="en">
                <a:solidFill>
                  <a:srgbClr val="FF0000"/>
                </a:solidFill>
              </a:rPr>
              <a:t>MASS</a:t>
            </a:r>
            <a:r>
              <a:rPr lang="en"/>
              <a:t> and </a:t>
            </a:r>
            <a:r>
              <a:rPr b="1" lang="en">
                <a:solidFill>
                  <a:srgbClr val="FF0000"/>
                </a:solidFill>
              </a:rPr>
              <a:t>VELOCITY</a:t>
            </a:r>
            <a:r>
              <a:rPr lang="en"/>
              <a:t>.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3039" y="3593120"/>
            <a:ext cx="6201811" cy="82946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6132950" y="3705945"/>
            <a:ext cx="3044100" cy="96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Potential Energy (PE) 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Energy that is stored as a result of position or shape.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PE --&gt; KE --&gt; PE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Two types: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Gravitational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Elastic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Gravitational Potential Energy (PE</a:t>
            </a:r>
            <a:r>
              <a:rPr baseline="-25000" lang="en"/>
              <a:t>g</a:t>
            </a:r>
            <a:r>
              <a:rPr lang="en"/>
              <a:t>)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3594" y="1447800"/>
            <a:ext cx="84789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highlight>
                  <a:srgbClr val="FFFFFF"/>
                </a:highlight>
              </a:rPr>
              <a:t>Energy </a:t>
            </a:r>
            <a:r>
              <a:rPr b="1" i="1" lang="en" sz="2600" u="sng">
                <a:solidFill>
                  <a:srgbClr val="FF0000"/>
                </a:solidFill>
                <a:highlight>
                  <a:srgbClr val="FFFFFF"/>
                </a:highlight>
              </a:rPr>
              <a:t>stored</a:t>
            </a:r>
            <a:r>
              <a:rPr lang="en" sz="2600">
                <a:solidFill>
                  <a:srgbClr val="000000"/>
                </a:solidFill>
                <a:highlight>
                  <a:srgbClr val="FFFFFF"/>
                </a:highlight>
              </a:rPr>
              <a:t> in an object as the result of its vertical position or height (gravity)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highlight>
                  <a:srgbClr val="FFFFFF"/>
                </a:highlight>
              </a:rPr>
              <a:t>The result of gravitational attraction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highlight>
                  <a:srgbClr val="FFFFFF"/>
                </a:highlight>
              </a:rPr>
              <a:t>Dependent upon mass of object and height to which it is raised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highlight>
                  <a:srgbClr val="FFFFFF"/>
                </a:highlight>
              </a:rPr>
              <a:t>Direct relationship between PE and mass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highlight>
                  <a:srgbClr val="FFFFFF"/>
                </a:highlight>
              </a:rPr>
              <a:t>Direct relationship between PE and height of an object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Gravitational Potential Energy (PE</a:t>
            </a:r>
            <a:r>
              <a:rPr baseline="-25000" lang="en"/>
              <a:t>g</a:t>
            </a:r>
            <a:r>
              <a:rPr lang="en"/>
              <a:t>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Acceleration due to gravity is </a:t>
            </a:r>
            <a:r>
              <a:rPr b="1" lang="en">
                <a:solidFill>
                  <a:srgbClr val="FF0000"/>
                </a:solidFill>
              </a:rPr>
              <a:t>9.8 m/s</a:t>
            </a:r>
            <a:r>
              <a:rPr b="1" baseline="30000" lang="en">
                <a:solidFill>
                  <a:srgbClr val="FF0000"/>
                </a:solidFill>
              </a:rPr>
              <a:t>2</a:t>
            </a:r>
            <a:r>
              <a:rPr lang="en"/>
              <a:t>!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b="1" lang="en" sz="2400"/>
              <a:t>Gravitational potential energy = mass * gravity * height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t/>
            </a:r>
            <a:endParaRPr b="1"/>
          </a:p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1" lang="en"/>
              <a:t>PE</a:t>
            </a:r>
            <a:r>
              <a:rPr b="1" baseline="-25000" lang="en"/>
              <a:t>g</a:t>
            </a:r>
            <a:r>
              <a:rPr b="1" lang="en"/>
              <a:t> = m * g * h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9612" y="4501159"/>
            <a:ext cx="5067188" cy="2066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Calculating PE</a:t>
            </a:r>
            <a:r>
              <a:rPr baseline="-25000" lang="en"/>
              <a:t>g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Since the PEg of an object is </a:t>
            </a:r>
            <a:r>
              <a:rPr b="1" lang="en" sz="1800" u="sng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directly proportional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to its height above the zero position, a </a:t>
            </a:r>
            <a:r>
              <a:rPr i="1"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doubling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of the height will result in a </a:t>
            </a:r>
            <a:r>
              <a:rPr i="1"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doubling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of the gravitational potential energy.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2168" y="1600200"/>
            <a:ext cx="6537774" cy="3847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Elastic Potential Energy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731519" y="1600200"/>
            <a:ext cx="51873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Energy </a:t>
            </a:r>
            <a:r>
              <a:rPr b="1" i="1" lang="en" u="sng">
                <a:solidFill>
                  <a:srgbClr val="FF0000"/>
                </a:solidFill>
                <a:highlight>
                  <a:srgbClr val="FFFFFF"/>
                </a:highlight>
              </a:rPr>
              <a:t>stored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 in elastic materials as the result of their stretching or compressing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b="1" lang="en"/>
              <a:t>more</a:t>
            </a:r>
            <a:r>
              <a:rPr lang="en"/>
              <a:t> stretch or compression, the </a:t>
            </a:r>
            <a:r>
              <a:rPr b="1" lang="en"/>
              <a:t>more</a:t>
            </a:r>
            <a:r>
              <a:rPr lang="en"/>
              <a:t> potential energy!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719878"/>
            <a:ext cx="2806811" cy="4874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