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1600200"/>
            <a:ext cx="9144000" cy="3657600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0" name="Shape 10"/>
          <p:cNvGrpSpPr/>
          <p:nvPr/>
        </p:nvGrpSpPr>
        <p:grpSpPr>
          <a:xfrm>
            <a:off x="0" y="-1438"/>
            <a:ext cx="1827408" cy="6859503"/>
            <a:chOff x="0" y="-1438"/>
            <a:chExt cx="798030" cy="6859503"/>
          </a:xfrm>
        </p:grpSpPr>
        <p:sp>
          <p:nvSpPr>
            <p:cNvPr id="11" name="Shape 11"/>
            <p:cNvSpPr/>
            <p:nvPr/>
          </p:nvSpPr>
          <p:spPr>
            <a:xfrm>
              <a:off x="0" y="-1438"/>
              <a:ext cx="79803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0" y="0"/>
              <a:ext cx="399015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" name="Shape 13"/>
          <p:cNvGrpSpPr/>
          <p:nvPr/>
        </p:nvGrpSpPr>
        <p:grpSpPr>
          <a:xfrm flipH="1">
            <a:off x="7316591" y="0"/>
            <a:ext cx="1827408" cy="6859503"/>
            <a:chOff x="0" y="-1438"/>
            <a:chExt cx="798030" cy="6859503"/>
          </a:xfrm>
        </p:grpSpPr>
        <p:sp>
          <p:nvSpPr>
            <p:cNvPr id="14" name="Shape 14"/>
            <p:cNvSpPr/>
            <p:nvPr/>
          </p:nvSpPr>
          <p:spPr>
            <a:xfrm>
              <a:off x="0" y="-1438"/>
              <a:ext cx="798030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0" y="0"/>
              <a:ext cx="399015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685800" y="2090913"/>
            <a:ext cx="7772400" cy="165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ctr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i="0" sz="48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 algn="ctr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i="0" sz="48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 algn="ctr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i="0" sz="48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 algn="ctr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i="0" sz="48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 algn="ctr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i="0" sz="48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rtl="0" algn="ctr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i="0" sz="48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rtl="0" algn="ctr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i="0" sz="48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rtl="0" algn="ctr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i="0" sz="48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rtl="0" algn="ctr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i="0" sz="48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685800" y="3886200"/>
            <a:ext cx="7772400" cy="8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ctr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0" i="0" sz="24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 algn="ctr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0" i="0" sz="24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 algn="ctr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0" i="0" sz="24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 algn="ctr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0" i="0" sz="24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 algn="ctr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0" i="0" sz="24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rtl="0" algn="ctr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0" i="0" sz="24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rtl="0" algn="ctr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0" i="0" sz="24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rtl="0" algn="ctr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0" i="0" sz="24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rtl="0" algn="ctr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0" i="0" sz="24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-1438"/>
            <a:ext cx="9144000" cy="15255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20" name="Shape 20"/>
          <p:cNvGrpSpPr/>
          <p:nvPr/>
        </p:nvGrpSpPr>
        <p:grpSpPr>
          <a:xfrm>
            <a:off x="0" y="-1438"/>
            <a:ext cx="649181" cy="6859503"/>
            <a:chOff x="0" y="-1438"/>
            <a:chExt cx="649181" cy="6859503"/>
          </a:xfrm>
        </p:grpSpPr>
        <p:sp>
          <p:nvSpPr>
            <p:cNvPr id="21" name="Shape 21"/>
            <p:cNvSpPr/>
            <p:nvPr/>
          </p:nvSpPr>
          <p:spPr>
            <a:xfrm>
              <a:off x="0" y="-1438"/>
              <a:ext cx="64918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0" y="0"/>
              <a:ext cx="500332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3" name="Shape 23"/>
          <p:cNvGrpSpPr/>
          <p:nvPr/>
        </p:nvGrpSpPr>
        <p:grpSpPr>
          <a:xfrm flipH="1">
            <a:off x="8494493" y="0"/>
            <a:ext cx="649181" cy="6859503"/>
            <a:chOff x="0" y="-1438"/>
            <a:chExt cx="649181" cy="6859503"/>
          </a:xfrm>
        </p:grpSpPr>
        <p:sp>
          <p:nvSpPr>
            <p:cNvPr id="24" name="Shape 24"/>
            <p:cNvSpPr/>
            <p:nvPr/>
          </p:nvSpPr>
          <p:spPr>
            <a:xfrm>
              <a:off x="0" y="-1438"/>
              <a:ext cx="64918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0" y="0"/>
              <a:ext cx="500332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Shape 26"/>
          <p:cNvSpPr/>
          <p:nvPr/>
        </p:nvSpPr>
        <p:spPr>
          <a:xfrm>
            <a:off x="0" y="6324600"/>
            <a:ext cx="9144000" cy="5349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0" y="-1438"/>
            <a:ext cx="9144000" cy="15255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31" name="Shape 31"/>
          <p:cNvGrpSpPr/>
          <p:nvPr/>
        </p:nvGrpSpPr>
        <p:grpSpPr>
          <a:xfrm>
            <a:off x="0" y="-1438"/>
            <a:ext cx="649181" cy="6859503"/>
            <a:chOff x="0" y="-1438"/>
            <a:chExt cx="649181" cy="6859503"/>
          </a:xfrm>
        </p:grpSpPr>
        <p:sp>
          <p:nvSpPr>
            <p:cNvPr id="32" name="Shape 32"/>
            <p:cNvSpPr/>
            <p:nvPr/>
          </p:nvSpPr>
          <p:spPr>
            <a:xfrm>
              <a:off x="0" y="-1438"/>
              <a:ext cx="64918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0" y="0"/>
              <a:ext cx="500332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4" name="Shape 34"/>
          <p:cNvGrpSpPr/>
          <p:nvPr/>
        </p:nvGrpSpPr>
        <p:grpSpPr>
          <a:xfrm flipH="1">
            <a:off x="8494493" y="0"/>
            <a:ext cx="649181" cy="6859503"/>
            <a:chOff x="0" y="-1438"/>
            <a:chExt cx="649181" cy="6859503"/>
          </a:xfrm>
        </p:grpSpPr>
        <p:sp>
          <p:nvSpPr>
            <p:cNvPr id="35" name="Shape 35"/>
            <p:cNvSpPr/>
            <p:nvPr/>
          </p:nvSpPr>
          <p:spPr>
            <a:xfrm>
              <a:off x="0" y="-1438"/>
              <a:ext cx="64918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0" y="0"/>
              <a:ext cx="500332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7" name="Shape 37"/>
          <p:cNvSpPr/>
          <p:nvPr/>
        </p:nvSpPr>
        <p:spPr>
          <a:xfrm>
            <a:off x="0" y="6324600"/>
            <a:ext cx="9144000" cy="5349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0" y="-1438"/>
            <a:ext cx="9144000" cy="15255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43" name="Shape 43"/>
          <p:cNvGrpSpPr/>
          <p:nvPr/>
        </p:nvGrpSpPr>
        <p:grpSpPr>
          <a:xfrm>
            <a:off x="0" y="-1438"/>
            <a:ext cx="649181" cy="6859503"/>
            <a:chOff x="0" y="-1438"/>
            <a:chExt cx="649181" cy="6859503"/>
          </a:xfrm>
        </p:grpSpPr>
        <p:sp>
          <p:nvSpPr>
            <p:cNvPr id="44" name="Shape 44"/>
            <p:cNvSpPr/>
            <p:nvPr/>
          </p:nvSpPr>
          <p:spPr>
            <a:xfrm>
              <a:off x="0" y="-1438"/>
              <a:ext cx="64918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0" y="0"/>
              <a:ext cx="500332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6" name="Shape 46"/>
          <p:cNvGrpSpPr/>
          <p:nvPr/>
        </p:nvGrpSpPr>
        <p:grpSpPr>
          <a:xfrm flipH="1">
            <a:off x="8494493" y="0"/>
            <a:ext cx="649181" cy="6859503"/>
            <a:chOff x="0" y="-1438"/>
            <a:chExt cx="649181" cy="6859503"/>
          </a:xfrm>
        </p:grpSpPr>
        <p:sp>
          <p:nvSpPr>
            <p:cNvPr id="47" name="Shape 47"/>
            <p:cNvSpPr/>
            <p:nvPr/>
          </p:nvSpPr>
          <p:spPr>
            <a:xfrm>
              <a:off x="0" y="-1438"/>
              <a:ext cx="64918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0" y="0"/>
              <a:ext cx="500332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9" name="Shape 49"/>
          <p:cNvSpPr/>
          <p:nvPr/>
        </p:nvSpPr>
        <p:spPr>
          <a:xfrm>
            <a:off x="0" y="6324600"/>
            <a:ext cx="9144000" cy="5349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rtl="0" algn="l">
              <a:spcBef>
                <a:spcPts val="0"/>
              </a:spcBef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-1438"/>
            <a:ext cx="9144000" cy="15255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53" name="Shape 53"/>
          <p:cNvGrpSpPr/>
          <p:nvPr/>
        </p:nvGrpSpPr>
        <p:grpSpPr>
          <a:xfrm>
            <a:off x="0" y="-1438"/>
            <a:ext cx="649181" cy="6859503"/>
            <a:chOff x="0" y="-1438"/>
            <a:chExt cx="649181" cy="6859503"/>
          </a:xfrm>
        </p:grpSpPr>
        <p:sp>
          <p:nvSpPr>
            <p:cNvPr id="54" name="Shape 54"/>
            <p:cNvSpPr/>
            <p:nvPr/>
          </p:nvSpPr>
          <p:spPr>
            <a:xfrm>
              <a:off x="0" y="-1438"/>
              <a:ext cx="64918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0" y="0"/>
              <a:ext cx="500332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6" name="Shape 56"/>
          <p:cNvGrpSpPr/>
          <p:nvPr/>
        </p:nvGrpSpPr>
        <p:grpSpPr>
          <a:xfrm flipH="1">
            <a:off x="8494493" y="0"/>
            <a:ext cx="649181" cy="6859503"/>
            <a:chOff x="0" y="-1438"/>
            <a:chExt cx="649181" cy="6859503"/>
          </a:xfrm>
        </p:grpSpPr>
        <p:sp>
          <p:nvSpPr>
            <p:cNvPr id="57" name="Shape 57"/>
            <p:cNvSpPr/>
            <p:nvPr/>
          </p:nvSpPr>
          <p:spPr>
            <a:xfrm>
              <a:off x="0" y="-1438"/>
              <a:ext cx="64918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0" y="0"/>
              <a:ext cx="500332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Shape 59"/>
          <p:cNvSpPr/>
          <p:nvPr/>
        </p:nvSpPr>
        <p:spPr>
          <a:xfrm>
            <a:off x="0" y="6324600"/>
            <a:ext cx="9144000" cy="5349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457200" y="5875079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●"/>
              <a:defRPr sz="1800">
                <a:solidFill>
                  <a:schemeClr val="l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>
                <a:solidFill>
                  <a:schemeClr val="lt2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>
                <a:solidFill>
                  <a:schemeClr val="lt2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●"/>
              <a:defRPr sz="1800">
                <a:solidFill>
                  <a:schemeClr val="lt2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>
                <a:solidFill>
                  <a:schemeClr val="lt2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>
                <a:solidFill>
                  <a:schemeClr val="lt2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Char char="●"/>
              <a:defRPr sz="1800">
                <a:solidFill>
                  <a:schemeClr val="lt2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Courier New"/>
              <a:buChar char="o"/>
              <a:defRPr sz="1800">
                <a:solidFill>
                  <a:schemeClr val="lt2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Wingdings"/>
              <a:buChar char="§"/>
              <a:defRPr sz="18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0" y="-1438"/>
            <a:ext cx="9144000" cy="15255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63" name="Shape 63"/>
          <p:cNvGrpSpPr/>
          <p:nvPr/>
        </p:nvGrpSpPr>
        <p:grpSpPr>
          <a:xfrm>
            <a:off x="0" y="-1438"/>
            <a:ext cx="649181" cy="6859503"/>
            <a:chOff x="0" y="-1438"/>
            <a:chExt cx="649181" cy="6859503"/>
          </a:xfrm>
        </p:grpSpPr>
        <p:sp>
          <p:nvSpPr>
            <p:cNvPr id="64" name="Shape 64"/>
            <p:cNvSpPr/>
            <p:nvPr/>
          </p:nvSpPr>
          <p:spPr>
            <a:xfrm>
              <a:off x="0" y="-1438"/>
              <a:ext cx="64918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0" y="0"/>
              <a:ext cx="500332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6" name="Shape 66"/>
          <p:cNvGrpSpPr/>
          <p:nvPr/>
        </p:nvGrpSpPr>
        <p:grpSpPr>
          <a:xfrm flipH="1">
            <a:off x="8494493" y="0"/>
            <a:ext cx="649181" cy="6859503"/>
            <a:chOff x="0" y="-1438"/>
            <a:chExt cx="649181" cy="6859503"/>
          </a:xfrm>
        </p:grpSpPr>
        <p:sp>
          <p:nvSpPr>
            <p:cNvPr id="67" name="Shape 67"/>
            <p:cNvSpPr/>
            <p:nvPr/>
          </p:nvSpPr>
          <p:spPr>
            <a:xfrm>
              <a:off x="0" y="-1438"/>
              <a:ext cx="649181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0" y="0"/>
              <a:ext cx="500332" cy="6858065"/>
            </a:xfrm>
            <a:custGeom>
              <a:pathLst>
                <a:path extrusionOk="0" h="6875253" w="500332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9" name="Shape 69"/>
          <p:cNvSpPr/>
          <p:nvPr/>
        </p:nvSpPr>
        <p:spPr>
          <a:xfrm>
            <a:off x="0" y="6324600"/>
            <a:ext cx="9144000" cy="5349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l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i="0" sz="36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 algn="l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i="0" sz="36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 algn="l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i="0" sz="36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 algn="l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i="0" sz="36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 algn="l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i="0" sz="36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rtl="0" algn="l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i="0" sz="36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rtl="0" algn="l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i="0" sz="36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rtl="0" algn="l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i="0" sz="36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rtl="0" algn="l"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i="0" sz="3600" u="none" cap="none" strike="noStrik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l">
              <a:spcBef>
                <a:spcPts val="600"/>
              </a:spcBef>
              <a:buClr>
                <a:schemeClr val="lt1"/>
              </a:buClr>
              <a:buSzPct val="100000"/>
              <a:buFont typeface="Arial"/>
              <a:buChar char="●"/>
              <a:defRPr b="0" i="0" sz="30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rtl="0" algn="l">
              <a:spcBef>
                <a:spcPts val="480"/>
              </a:spcBef>
              <a:buClr>
                <a:schemeClr val="lt1"/>
              </a:buClr>
              <a:buSzPct val="100000"/>
              <a:buFont typeface="Courier New"/>
              <a:buChar char="o"/>
              <a:def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rtl="0" algn="l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b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rtl="0" algn="l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●"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rtl="0" algn="l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rtl="0" algn="l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rtl="0" algn="l">
              <a:spcBef>
                <a:spcPts val="360"/>
              </a:spcBef>
              <a:buClr>
                <a:schemeClr val="lt1"/>
              </a:buClr>
              <a:buSzPct val="100000"/>
              <a:buFont typeface="Arial"/>
              <a:buChar char="●"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rtl="0" algn="l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rtl="0" algn="l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b="0" i="0" sz="1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gif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youtube.com/watch?v=Gf33ueRXMzQ" TargetMode="Externa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ctrTitle"/>
          </p:nvPr>
        </p:nvSpPr>
        <p:spPr>
          <a:xfrm>
            <a:off x="685800" y="2090913"/>
            <a:ext cx="7772400" cy="1650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 txBox="1"/>
          <p:nvPr>
            <p:ph idx="1" type="subTitle"/>
          </p:nvPr>
        </p:nvSpPr>
        <p:spPr>
          <a:xfrm>
            <a:off x="685800" y="3886200"/>
            <a:ext cx="7772400" cy="878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Electromagnetic Spectrum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Electromagnetic Waves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457200" y="1341438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Electromagnetic waves (EM)</a:t>
            </a:r>
          </a:p>
          <a:p>
            <a:pPr indent="0" lvl="0" marL="457200">
              <a:spcBef>
                <a:spcPts val="0"/>
              </a:spcBef>
              <a:buNone/>
            </a:pPr>
            <a:r>
              <a:rPr b="1" lang="en">
                <a:solidFill>
                  <a:srgbClr val="EFEFEF"/>
                </a:solidFill>
              </a:rPr>
              <a:t>Transverse </a:t>
            </a:r>
            <a:r>
              <a:rPr lang="en"/>
              <a:t>waves consisting of changing electric fields and changing magnetic fields</a:t>
            </a:r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8955" y="3063154"/>
            <a:ext cx="6426089" cy="34866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Electromagnetic Waves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205834" y="1600200"/>
            <a:ext cx="86847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Do not need a medium---</a:t>
            </a:r>
          </a:p>
          <a:p>
            <a:pPr lvl="0" rtl="0">
              <a:spcBef>
                <a:spcPts val="0"/>
              </a:spcBef>
              <a:buNone/>
            </a:pPr>
            <a:r>
              <a:rPr b="1" i="1" lang="en"/>
              <a:t>Mechanical waves</a:t>
            </a:r>
            <a:r>
              <a:rPr lang="en"/>
              <a:t> require a medium---</a:t>
            </a:r>
            <a:r>
              <a:rPr b="1" lang="en">
                <a:solidFill>
                  <a:srgbClr val="FF0000"/>
                </a:solidFill>
              </a:rPr>
              <a:t>CANNOT</a:t>
            </a:r>
            <a:r>
              <a:rPr lang="en"/>
              <a:t> travel through the vacuum of space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i="1" lang="en"/>
              <a:t>Electromagnetic waves</a:t>
            </a:r>
            <a:r>
              <a:rPr lang="en"/>
              <a:t> do not require a medium---</a:t>
            </a:r>
            <a:r>
              <a:rPr b="1" lang="en">
                <a:solidFill>
                  <a:srgbClr val="FF0000"/>
                </a:solidFill>
              </a:rPr>
              <a:t>CAN</a:t>
            </a:r>
            <a:r>
              <a:rPr lang="en"/>
              <a:t> travel through the vacuum of space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Electromagnetic Waves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EM waves have different frequency and wavelengths but they all travel at the </a:t>
            </a:r>
            <a:r>
              <a:rPr b="1" i="1" lang="en" sz="32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same</a:t>
            </a:r>
            <a:r>
              <a:rPr lang="en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1" lang="en" sz="3200" u="sng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velocity</a:t>
            </a:r>
            <a:r>
              <a:rPr lang="en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Velocity: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b="1" i="1" lang="en" sz="4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3.0 x 10</a:t>
            </a:r>
            <a:r>
              <a:rPr b="1" baseline="30000" i="1" lang="en" sz="4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r>
              <a:rPr b="1" i="1" lang="en" sz="4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m/s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or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186,000 miles per second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Electromagnetic Spectrum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b="1" i="1" lang="en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Energy increases</a:t>
            </a:r>
            <a:r>
              <a:rPr lang="en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with increased frequency.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**Remember:  Visible light is just one small part of the EM spectrum.   Visible light is the part that our eyes can detect.**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3400" y="1490800"/>
            <a:ext cx="8077200" cy="461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015789"/>
            <a:ext cx="8229252" cy="54934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0" name="Shape 1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8163" y="533400"/>
            <a:ext cx="8067675" cy="5050712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Shape 121"/>
          <p:cNvSpPr txBox="1"/>
          <p:nvPr/>
        </p:nvSpPr>
        <p:spPr>
          <a:xfrm>
            <a:off x="467385" y="5790425"/>
            <a:ext cx="80463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b="1" sz="4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" name="Shape 128">
            <a:hlinkClick r:id="rId3"/>
          </p:cNvPr>
          <p:cNvSpPr/>
          <p:nvPr/>
        </p:nvSpPr>
        <p:spPr>
          <a:xfrm>
            <a:off x="485728" y="346837"/>
            <a:ext cx="8199718" cy="6146866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potlight">
  <a:themeElements>
    <a:clrScheme name="Custom 439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